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1" r:id="rId2"/>
    <p:sldId id="297" r:id="rId3"/>
    <p:sldId id="313" r:id="rId4"/>
    <p:sldId id="298" r:id="rId5"/>
    <p:sldId id="335" r:id="rId6"/>
    <p:sldId id="327" r:id="rId7"/>
    <p:sldId id="307" r:id="rId8"/>
    <p:sldId id="312" r:id="rId9"/>
    <p:sldId id="309" r:id="rId10"/>
    <p:sldId id="317" r:id="rId11"/>
    <p:sldId id="314" r:id="rId12"/>
    <p:sldId id="336" r:id="rId13"/>
    <p:sldId id="318" r:id="rId14"/>
    <p:sldId id="326" r:id="rId15"/>
    <p:sldId id="330" r:id="rId16"/>
    <p:sldId id="329" r:id="rId17"/>
    <p:sldId id="331" r:id="rId18"/>
    <p:sldId id="332" r:id="rId19"/>
    <p:sldId id="302" r:id="rId20"/>
    <p:sldId id="334" r:id="rId21"/>
    <p:sldId id="320" r:id="rId22"/>
    <p:sldId id="316" r:id="rId23"/>
    <p:sldId id="299" r:id="rId24"/>
  </p:sldIdLst>
  <p:sldSz cx="9144000" cy="6858000" type="screen4x3"/>
  <p:notesSz cx="6642100" cy="9779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3692"/>
    <a:srgbClr val="003F7E"/>
    <a:srgbClr val="C8FEC8"/>
    <a:srgbClr val="DBFFB8"/>
    <a:srgbClr val="00279F"/>
    <a:srgbClr val="3399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-1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28938" y="9318625"/>
            <a:ext cx="78422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>
            <a:lvl1pPr defTabSz="86836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7931725" indent="-37474525" defTabSz="86836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en-US" sz="1200" b="0"/>
              <a:t>Page </a:t>
            </a:r>
            <a:fld id="{82E39CFB-A1ED-497C-AD63-923B1DBA4FEB}" type="slidenum">
              <a:rPr lang="en-GB" altLang="en-US" sz="1200" b="0"/>
              <a:pPr algn="ctr">
                <a:lnSpc>
                  <a:spcPct val="90000"/>
                </a:lnSpc>
              </a:pPr>
              <a:t>‹#›</a:t>
            </a:fld>
            <a:endParaRPr lang="en-GB" altLang="en-US" sz="1200" b="0"/>
          </a:p>
        </p:txBody>
      </p:sp>
    </p:spTree>
    <p:extLst>
      <p:ext uri="{BB962C8B-B14F-4D97-AF65-F5344CB8AC3E}">
        <p14:creationId xmlns:p14="http://schemas.microsoft.com/office/powerpoint/2010/main" val="4101675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28938" y="9318625"/>
            <a:ext cx="78422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>
            <a:lvl1pPr defTabSz="86836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7931725" indent="-37474525" defTabSz="86836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en-US" sz="1200" b="0"/>
              <a:t>Page </a:t>
            </a:r>
            <a:fld id="{EEFE66D2-8E77-4227-8A14-934A5FC8BB68}" type="slidenum">
              <a:rPr lang="en-GB" altLang="en-US" sz="1200" b="0"/>
              <a:pPr algn="ctr">
                <a:lnSpc>
                  <a:spcPct val="90000"/>
                </a:lnSpc>
              </a:pPr>
              <a:t>‹#›</a:t>
            </a:fld>
            <a:endParaRPr lang="en-GB" altLang="en-US" sz="1200" b="0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6638" y="85248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6450" y="46482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890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9" charset="-128"/>
        <a:cs typeface="ＭＳ Ｐゴシック" pitchFamily="39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41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211138" y="762000"/>
            <a:ext cx="87264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14300"/>
            <a:ext cx="8429625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344488" y="1143000"/>
            <a:ext cx="8447087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>
              <a:lnSpc>
                <a:spcPts val="2400"/>
              </a:lnSpc>
              <a:spcAft>
                <a:spcPts val="600"/>
              </a:spcAft>
              <a:buClr>
                <a:srgbClr val="3366FF"/>
              </a:buClr>
              <a:buSzPct val="110000"/>
              <a:buFont typeface="Lucida Grande CE"/>
              <a:buChar char="●"/>
              <a:defRPr sz="2000" b="0">
                <a:solidFill>
                  <a:schemeClr val="tx1"/>
                </a:solidFill>
              </a:defRPr>
            </a:lvl1pPr>
            <a:lvl2pPr marL="536575" indent="-268288">
              <a:lnSpc>
                <a:spcPts val="2400"/>
              </a:lnSpc>
              <a:spcAft>
                <a:spcPts val="600"/>
              </a:spcAft>
              <a:buClr>
                <a:srgbClr val="0000FF"/>
              </a:buClr>
              <a:buFont typeface="Lucida Grande"/>
              <a:buChar char="–"/>
              <a:defRPr sz="2000" b="0">
                <a:solidFill>
                  <a:schemeClr val="tx1"/>
                </a:solidFill>
              </a:defRPr>
            </a:lvl2pPr>
            <a:lvl3pPr marL="806450" indent="-269875">
              <a:lnSpc>
                <a:spcPts val="2400"/>
              </a:lnSpc>
              <a:spcAft>
                <a:spcPts val="600"/>
              </a:spcAft>
              <a:buClr>
                <a:schemeClr val="tx1"/>
              </a:buClr>
              <a:buFont typeface="Lucida Grande"/>
              <a:buChar char="●"/>
              <a:defRPr sz="20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984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A87D6-BABC-4ED9-BAC8-AF8988DC1B26}" type="datetimeFigureOut">
              <a:rPr lang="en-GB" smtClean="0"/>
              <a:pPr/>
              <a:t>31.05.15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C9A540-7C24-4357-A29C-D9D10B7ECD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0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A87D6-BABC-4ED9-BAC8-AF8988DC1B26}" type="datetimeFigureOut">
              <a:rPr lang="en-GB" smtClean="0"/>
              <a:pPr/>
              <a:t>31.05.15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C9A540-7C24-4357-A29C-D9D10B7ECD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46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ky-backdro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7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11138" y="6367463"/>
            <a:ext cx="6583362" cy="268287"/>
          </a:xfrm>
          <a:prstGeom prst="parallelogram">
            <a:avLst>
              <a:gd name="adj" fmla="val 47600"/>
            </a:avLst>
          </a:prstGeom>
          <a:solidFill>
            <a:srgbClr val="1F369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14300"/>
            <a:ext cx="8429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5938" y="6351588"/>
            <a:ext cx="5121275" cy="2746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 eaLnBrk="0" hangingPunct="0">
              <a:tabLst>
                <a:tab pos="26892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7931725" indent="-37474525" eaLnBrk="0" hangingPunct="0">
              <a:tabLst>
                <a:tab pos="26892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eaLnBrk="0" hangingPunct="0">
              <a:tabLst>
                <a:tab pos="26892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eaLnBrk="0" hangingPunct="0">
              <a:tabLst>
                <a:tab pos="26892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eaLnBrk="0" hangingPunct="0">
              <a:tabLst>
                <a:tab pos="26892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GB" altLang="en-US" sz="1200" b="0">
                <a:solidFill>
                  <a:srgbClr val="FFFFFF"/>
                </a:solidFill>
                <a:latin typeface="Calibri" pitchFamily="34" charset="0"/>
              </a:rPr>
              <a:t>Slide </a:t>
            </a:r>
            <a:fld id="{D08C7BDA-4E21-49AC-BB2F-5641A77558F0}" type="slidenum">
              <a:rPr lang="en-GB" altLang="en-US" sz="1200" b="0">
                <a:solidFill>
                  <a:srgbClr val="FFFFFF"/>
                </a:solidFill>
                <a:latin typeface="Calibri" pitchFamily="34" charset="0"/>
              </a:rPr>
              <a:pPr/>
              <a:t>‹#›</a:t>
            </a:fld>
            <a:r>
              <a:rPr lang="en-GB" altLang="en-US" sz="1200" b="0">
                <a:solidFill>
                  <a:srgbClr val="FFFFFF"/>
                </a:solidFill>
                <a:latin typeface="Calibri" pitchFamily="34" charset="0"/>
              </a:rPr>
              <a:t>	© ECMWF </a:t>
            </a: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6319838"/>
            <a:ext cx="1895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8" r:id="rId3"/>
    <p:sldLayoutId id="2147483659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/>
          <a:ea typeface="ＭＳ Ｐゴシック" pitchFamily="39" charset="-128"/>
          <a:cs typeface="ＭＳ Ｐゴシック" pitchFamily="39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9pPr>
    </p:titleStyle>
    <p:bodyStyle>
      <a:lvl1pPr marL="268288" indent="-268288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Clr>
          <a:srgbClr val="3366FF"/>
        </a:buClr>
        <a:buSzPct val="90000"/>
        <a:buFont typeface="Wingdings" pitchFamily="2" charset="2"/>
        <a:buChar char=""/>
        <a:defRPr sz="2000">
          <a:solidFill>
            <a:schemeClr val="tx1"/>
          </a:solidFill>
          <a:latin typeface="Calibri"/>
          <a:ea typeface="ＭＳ Ｐゴシック" pitchFamily="39" charset="-128"/>
          <a:cs typeface="ＭＳ Ｐゴシック" pitchFamily="39" charset="-128"/>
        </a:defRPr>
      </a:lvl1pPr>
      <a:lvl2pPr marL="539750" indent="-269875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Clr>
          <a:srgbClr val="1F3692"/>
        </a:buClr>
        <a:buSzPct val="100000"/>
        <a:buFont typeface="Lucida Grande CE" pitchFamily="36" charset="-18"/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806450" indent="-269875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Calibri"/>
          <a:ea typeface="ＭＳ Ｐゴシック" charset="-128"/>
        </a:defRPr>
      </a:lvl3pPr>
      <a:lvl4pPr marL="1581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4pPr>
      <a:lvl5pPr marL="20002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5pPr>
      <a:lvl6pPr marL="24574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3718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290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gif"/><Relationship Id="rId3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effect of perturbation re-centring on ensemble forecasts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690" y="3817620"/>
            <a:ext cx="7509510" cy="571500"/>
          </a:xfrm>
        </p:spPr>
        <p:txBody>
          <a:bodyPr/>
          <a:lstStyle/>
          <a:p>
            <a:r>
              <a:rPr lang="it-IT" dirty="0"/>
              <a:t>Simon </a:t>
            </a:r>
            <a:r>
              <a:rPr lang="it-IT" dirty="0" smtClean="0"/>
              <a:t>Lang, </a:t>
            </a:r>
            <a:r>
              <a:rPr lang="it-IT" dirty="0"/>
              <a:t>Martin </a:t>
            </a:r>
            <a:r>
              <a:rPr lang="it-IT" dirty="0" smtClean="0"/>
              <a:t>Leutbecher, Massimo Bonavita</a:t>
            </a: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83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" y="2495515"/>
            <a:ext cx="8556308" cy="190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" y="471297"/>
            <a:ext cx="8556308" cy="190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" y="4493502"/>
            <a:ext cx="8556308" cy="187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7" y="1221599"/>
            <a:ext cx="671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12h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16" y="3245817"/>
            <a:ext cx="671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24h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5" y="5231421"/>
            <a:ext cx="83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120h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8174" y="109333"/>
            <a:ext cx="8497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Improvement in terms of CRPS of experiment MEAN vs REC 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2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186477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5" y="0"/>
            <a:ext cx="8231870" cy="618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6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174" y="109333"/>
            <a:ext cx="8497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Ratio of mean rotational kinetic energy of perturbed members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4" y="509442"/>
            <a:ext cx="8415867" cy="587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15" y="467094"/>
            <a:ext cx="9137585" cy="5889308"/>
            <a:chOff x="-2" y="56471"/>
            <a:chExt cx="9137585" cy="5889308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75" y="4088404"/>
              <a:ext cx="8556308" cy="18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75" y="2105454"/>
              <a:ext cx="8556308" cy="1875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75" y="56471"/>
              <a:ext cx="8556308" cy="187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0" y="816501"/>
              <a:ext cx="671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12h</a:t>
              </a:r>
              <a:endParaRPr lang="en-GB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" y="2840719"/>
              <a:ext cx="671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24h</a:t>
              </a:r>
              <a:endParaRPr lang="en-GB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" y="4826323"/>
              <a:ext cx="8365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120h</a:t>
              </a:r>
              <a:endParaRPr lang="en-GB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8174" y="109333"/>
            <a:ext cx="849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</a:rPr>
              <a:t>Improvement in terms of CRPS of experiment MEAN-RED vs REC-RED </a:t>
            </a: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8174" y="109333"/>
            <a:ext cx="8497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Improvement in terms of CRPS of experiment REC-HRES vs REC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" y="789591"/>
            <a:ext cx="8581073" cy="18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608" y="2760470"/>
            <a:ext cx="8616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/>
              <a:t>Re-centring on HRES Analysis very beneficial because of higher quality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/>
              <a:t>Higher resolution and more outer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/>
              <a:t>Higher resolution inner loops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/>
              <a:t>Flow dependent background error </a:t>
            </a:r>
            <a:r>
              <a:rPr lang="en-GB" sz="2000" b="0" dirty="0" err="1" smtClean="0"/>
              <a:t>covariances</a:t>
            </a:r>
            <a:endParaRPr lang="en-GB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/>
          </a:p>
          <a:p>
            <a:r>
              <a:rPr lang="en-GB" sz="2000" b="0" dirty="0" smtClean="0"/>
              <a:t>-&gt; depends on EDA setup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30910" y="1433082"/>
            <a:ext cx="83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120h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901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8174" y="109333"/>
            <a:ext cx="8497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Improvement in terms of CRPS of experiment REC-HRES vs REC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" y="789591"/>
            <a:ext cx="8581073" cy="18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08" y="2810931"/>
            <a:ext cx="8588458" cy="3352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30910" y="1433082"/>
            <a:ext cx="83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120h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0473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5" y="1609619"/>
            <a:ext cx="8725594" cy="467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174" y="109333"/>
            <a:ext cx="849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Improvement  (CRPS) of experiment MEAN 5 vs 25 EDA members and REC 5 vs 25 EDA members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1394" y="4792516"/>
            <a:ext cx="728084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REC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-297724" y="2520692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GB" sz="2000" dirty="0" smtClean="0"/>
              <a:t>MEAN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75087" y="1031022"/>
            <a:ext cx="842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Only 5 EDA member used for def. perturbations and EDA ensemble mean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271796" y="1341805"/>
            <a:ext cx="83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120h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317111" y="1341805"/>
            <a:ext cx="83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120h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62227" y="1341805"/>
            <a:ext cx="83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120h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247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1" y="3816729"/>
            <a:ext cx="3815334" cy="2443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19" y="3816729"/>
            <a:ext cx="3815334" cy="2443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1" y="1372995"/>
            <a:ext cx="3815334" cy="2443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19" y="1371852"/>
            <a:ext cx="3815334" cy="2443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5182" y="170121"/>
            <a:ext cx="398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Impact on Jumpiness: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9222" name="Picture 6" descr="http://latex.codecogs.com/gif.latex?%5Cdpi%7B200%7D%20j_i%3D%20%5Cfrac%7B%5Clvert%20%5Coverline%20x_%7Bt_2%2Ci%7D%20-%20%5Coverline%20x_%7Bt_1%2Ci%7D%5Crvert%7D%7B%5Csigma_%7Bclim%2Ci%7D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70121"/>
            <a:ext cx="22764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082647" y="2409053"/>
            <a:ext cx="115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24 (12)</a:t>
            </a:r>
          </a:p>
          <a:p>
            <a:r>
              <a:rPr lang="en-GB" sz="1800" dirty="0" smtClean="0"/>
              <a:t>v200hPa</a:t>
            </a:r>
            <a:endParaRPr lang="en-GB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3789988" y="2410196"/>
            <a:ext cx="130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12 (0)</a:t>
            </a:r>
          </a:p>
          <a:p>
            <a:r>
              <a:rPr lang="en-GB" sz="1800" dirty="0" smtClean="0"/>
              <a:t>v200hPa</a:t>
            </a:r>
            <a:endParaRPr lang="en-GB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3789989" y="4853930"/>
            <a:ext cx="130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12 (0)</a:t>
            </a:r>
          </a:p>
          <a:p>
            <a:r>
              <a:rPr lang="en-GB" sz="1800" dirty="0" smtClean="0"/>
              <a:t>z500hPa</a:t>
            </a:r>
            <a:endParaRPr lang="en-GB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8082647" y="4853930"/>
            <a:ext cx="124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96 (84)</a:t>
            </a:r>
          </a:p>
          <a:p>
            <a:r>
              <a:rPr lang="en-GB" sz="1800" dirty="0" smtClean="0"/>
              <a:t>z500hPa</a:t>
            </a:r>
            <a:endParaRPr lang="en-GB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62890" y="1010226"/>
            <a:ext cx="817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-&gt; absolute difference of ensemble means from subsequent forecasts valid at the same time </a:t>
            </a:r>
            <a:endParaRPr lang="en-GB" sz="14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440930" y="292993"/>
            <a:ext cx="1463040" cy="0"/>
          </a:xfrm>
          <a:prstGeom prst="straightConnector1">
            <a:avLst/>
          </a:prstGeom>
          <a:noFill/>
          <a:ln w="508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8172450" y="555883"/>
            <a:ext cx="731520" cy="0"/>
          </a:xfrm>
          <a:prstGeom prst="straightConnector1">
            <a:avLst/>
          </a:prstGeom>
          <a:noFill/>
          <a:ln w="508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8095506" y="478939"/>
            <a:ext cx="153888" cy="153888"/>
          </a:xfrm>
          <a:prstGeom prst="ellipse">
            <a:avLst/>
          </a:prstGeom>
          <a:solidFill>
            <a:schemeClr val="accent2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63986" y="216049"/>
            <a:ext cx="153888" cy="153888"/>
          </a:xfrm>
          <a:prstGeom prst="ellipse">
            <a:avLst/>
          </a:prstGeom>
          <a:solidFill>
            <a:schemeClr val="accent2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278296" y="2235469"/>
            <a:ext cx="138153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GB" sz="1800" dirty="0" smtClean="0"/>
              <a:t>Tropics</a:t>
            </a:r>
            <a:endParaRPr lang="en-GB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-646542" y="4699744"/>
            <a:ext cx="199776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GB" sz="1800" dirty="0" err="1" smtClean="0"/>
              <a:t>SH.ext</a:t>
            </a:r>
            <a:r>
              <a:rPr lang="en-GB" sz="1800" dirty="0" smtClean="0"/>
              <a:t>-tropics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6309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174" y="109333"/>
            <a:ext cx="849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Impact on precipitation frequency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175" y="5334001"/>
            <a:ext cx="849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-&gt; Re-</a:t>
            </a:r>
            <a:r>
              <a:rPr lang="en-US" sz="2000" dirty="0" err="1" smtClean="0"/>
              <a:t>centring</a:t>
            </a:r>
            <a:r>
              <a:rPr lang="en-US" sz="2000" dirty="0" smtClean="0"/>
              <a:t> impacts precipitation frequency during first 12h of the forecast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15108" y="4145501"/>
            <a:ext cx="8497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Relative increase (percent) of the frequency of 12 h accumulated precipitation in the first 12 h of the forecast. a) tropics, b) Northern </a:t>
            </a:r>
            <a:r>
              <a:rPr lang="en-US" sz="1800" dirty="0" err="1" smtClean="0"/>
              <a:t>Extratropics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5" y="441039"/>
            <a:ext cx="8796130" cy="3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7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Q:\ne\nesl\ens_639_EDA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4195"/>
            <a:ext cx="5334000" cy="37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Q:\ne\nesl\ens_399_EDA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4" y="-56773"/>
            <a:ext cx="5334000" cy="37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1774557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</a:t>
            </a:r>
            <a:r>
              <a:rPr lang="en-GB" sz="2000" dirty="0" smtClean="0"/>
              <a:t>nsemble with perturbations from TL399 EDA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5085184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Ensemble with perturbations from TL639 EDA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8620" y="116632"/>
            <a:ext cx="84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Typhoon BOLAVEN 2012 – MSLP ENS </a:t>
            </a:r>
            <a:r>
              <a:rPr lang="en-GB" sz="1800" dirty="0" err="1" smtClean="0"/>
              <a:t>StDev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2382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K-Ensemble-sprea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4" y="294356"/>
            <a:ext cx="8021255" cy="58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44488" y="-55030"/>
            <a:ext cx="8429625" cy="6477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9pPr>
          </a:lstStyle>
          <a:p>
            <a:r>
              <a:rPr lang="en-US" altLang="en-US" dirty="0" smtClean="0">
                <a:latin typeface="Calibri" pitchFamily="34" charset="0"/>
                <a:ea typeface="ＭＳ Ｐゴシック" pitchFamily="50" charset="-128"/>
              </a:rPr>
              <a:t>Summary and Discussion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4488" y="443142"/>
            <a:ext cx="8429625" cy="55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8288" indent="-268288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Clr>
                <a:srgbClr val="3366FF"/>
              </a:buClr>
              <a:buSzPct val="90000"/>
              <a:buFont typeface="Wingdings" pitchFamily="2" charset="2"/>
              <a:buChar char=""/>
              <a:defRPr sz="2000">
                <a:solidFill>
                  <a:schemeClr val="tx1"/>
                </a:solidFill>
                <a:latin typeface="Calibri"/>
                <a:ea typeface="ＭＳ Ｐゴシック" pitchFamily="39" charset="-128"/>
                <a:cs typeface="ＭＳ Ｐゴシック" pitchFamily="39" charset="-128"/>
              </a:defRPr>
            </a:lvl1pPr>
            <a:lvl2pPr marL="539750" indent="-2698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Clr>
                <a:srgbClr val="1F3692"/>
              </a:buClr>
              <a:buSzPct val="100000"/>
              <a:buFont typeface="Lucida Grande CE" pitchFamily="36" charset="-18"/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charset="-128"/>
              </a:defRPr>
            </a:lvl2pPr>
            <a:lvl3pPr marL="806450" indent="-2698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Calibri"/>
                <a:ea typeface="ＭＳ Ｐゴシック" charset="-128"/>
              </a:defRPr>
            </a:lvl3pPr>
            <a:lvl4pPr marL="1581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00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1800" b="0" dirty="0" smtClean="0">
                <a:latin typeface="+mn-lt"/>
                <a:ea typeface="ＭＳ Ｐゴシック" pitchFamily="50" charset="-128"/>
                <a:cs typeface="Arial"/>
              </a:rPr>
              <a:t>Starting from the perturbed EDA members is desirable (re-centring can increase the variance of the perturbed members).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 smtClean="0">
                <a:latin typeface="+mn-lt"/>
                <a:ea typeface="ＭＳ Ｐゴシック" pitchFamily="50" charset="-128"/>
                <a:cs typeface="Arial"/>
              </a:rPr>
              <a:t>Omitting the re-centring step has an large impact at shorter lead times (large improvement in terms of probabilistic scores (e.g. CRPS).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 smtClean="0">
                <a:latin typeface="+mn-lt"/>
                <a:ea typeface="ＭＳ Ｐゴシック" pitchFamily="50" charset="-128"/>
                <a:cs typeface="Arial"/>
              </a:rPr>
              <a:t>Starting directly from the pert. EDA members reduces jumpiness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 smtClean="0">
                <a:latin typeface="+mn-lt"/>
                <a:ea typeface="ＭＳ Ｐゴシック" pitchFamily="50" charset="-128"/>
                <a:cs typeface="Arial"/>
              </a:rPr>
              <a:t>Re-centring leads to a spurious modification of the </a:t>
            </a:r>
            <a:r>
              <a:rPr lang="en-GB" altLang="en-US" sz="1800" b="0" dirty="0" err="1" smtClean="0">
                <a:latin typeface="+mn-lt"/>
                <a:ea typeface="ＭＳ Ｐゴシック" pitchFamily="50" charset="-128"/>
                <a:cs typeface="Arial"/>
              </a:rPr>
              <a:t>precipitaion</a:t>
            </a:r>
            <a:r>
              <a:rPr lang="en-GB" altLang="en-US" sz="1800" b="0" dirty="0" smtClean="0">
                <a:latin typeface="+mn-lt"/>
                <a:ea typeface="ＭＳ Ｐゴシック" pitchFamily="50" charset="-128"/>
                <a:cs typeface="Arial"/>
              </a:rPr>
              <a:t> frequency during the first 12 h of the forecast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 smtClean="0">
                <a:latin typeface="+mn-lt"/>
                <a:ea typeface="ＭＳ Ｐゴシック" pitchFamily="50" charset="-128"/>
                <a:cs typeface="Arial"/>
              </a:rPr>
              <a:t>How long the impact is felt depends on the scale and amplitude of the perturbations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 smtClean="0">
                <a:latin typeface="+mn-lt"/>
                <a:ea typeface="ＭＳ Ｐゴシック" pitchFamily="50" charset="-128"/>
                <a:cs typeface="Arial"/>
              </a:rPr>
              <a:t>Better centre analysis can counteract negative effects of re-centring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 smtClean="0">
                <a:latin typeface="+mn-lt"/>
                <a:ea typeface="ＭＳ Ｐゴシック" pitchFamily="50" charset="-128"/>
                <a:cs typeface="Arial"/>
              </a:rPr>
              <a:t>Benefit of more EDA members less visible when re-centring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 smtClean="0">
                <a:latin typeface="+mn-lt"/>
                <a:ea typeface="ＭＳ Ｐゴシック" pitchFamily="50" charset="-128"/>
                <a:cs typeface="Arial"/>
              </a:rPr>
              <a:t>Under-dispersive of EDA and other perturbation methods (SVs, stochastic physics) might still mask the full benefit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en-GB" altLang="en-US" sz="1800" b="0" dirty="0" smtClean="0">
              <a:latin typeface="+mn-lt"/>
              <a:ea typeface="ＭＳ Ｐゴシック" pitchFamily="50" charset="-128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1800" b="0" dirty="0" smtClean="0">
                <a:latin typeface="+mn-lt"/>
                <a:ea typeface="ＭＳ Ｐゴシック" pitchFamily="50" charset="-128"/>
              </a:rPr>
              <a:t>“Applications”: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 smtClean="0">
                <a:latin typeface="+mn-lt"/>
                <a:ea typeface="ＭＳ Ｐゴシック" pitchFamily="50" charset="-128"/>
              </a:rPr>
              <a:t>small scale severe weather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 smtClean="0">
                <a:latin typeface="+mn-lt"/>
                <a:ea typeface="ＭＳ Ｐゴシック" pitchFamily="50" charset="-128"/>
              </a:rPr>
              <a:t>scalability: EDA members run in parallel</a:t>
            </a:r>
          </a:p>
          <a:p>
            <a:pPr>
              <a:lnSpc>
                <a:spcPct val="100000"/>
              </a:lnSpc>
            </a:pPr>
            <a:r>
              <a:rPr lang="en-GB" altLang="en-US" sz="1800" b="0" dirty="0" smtClean="0">
                <a:latin typeface="+mn-lt"/>
                <a:ea typeface="ＭＳ Ｐゴシック" pitchFamily="50" charset="-128"/>
              </a:rPr>
              <a:t>limited area ensembles nested in ECMWF’s ensemble</a:t>
            </a:r>
            <a:endParaRPr lang="en-GB" altLang="en-US" sz="1800" b="0" dirty="0">
              <a:latin typeface="+mn-lt"/>
              <a:ea typeface="ＭＳ Ｐゴシック" pitchFamily="5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7782" y="5112609"/>
            <a:ext cx="391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Lang, S. T. K., </a:t>
            </a:r>
            <a:r>
              <a:rPr lang="en-GB" sz="1200" dirty="0" err="1"/>
              <a:t>Bonavita</a:t>
            </a:r>
            <a:r>
              <a:rPr lang="en-GB" sz="1200" dirty="0"/>
              <a:t>, M. and </a:t>
            </a:r>
            <a:r>
              <a:rPr lang="en-GB" sz="1200" dirty="0" err="1"/>
              <a:t>Leutbecher</a:t>
            </a:r>
            <a:r>
              <a:rPr lang="en-GB" sz="1200" dirty="0"/>
              <a:t>, M. (2015), On the impact of re-centring initial conditions for ensemble forecasts. Q.J.R. </a:t>
            </a:r>
            <a:r>
              <a:rPr lang="en-GB" sz="1200" dirty="0" err="1"/>
              <a:t>Meteorol</a:t>
            </a:r>
            <a:r>
              <a:rPr lang="en-GB" sz="1200" dirty="0"/>
              <a:t>. Soc.. </a:t>
            </a:r>
            <a:r>
              <a:rPr lang="en-GB" sz="1200" dirty="0" err="1"/>
              <a:t>doi</a:t>
            </a:r>
            <a:r>
              <a:rPr lang="en-GB" sz="1200" dirty="0"/>
              <a:t>: 10.1002/qj.2543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144655" y="4996873"/>
            <a:ext cx="3999345" cy="1034472"/>
          </a:xfrm>
          <a:prstGeom prst="rect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6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Additional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1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latex.codecogs.com/gif.latex?%5Cdpi%7B200%7D%20%5Cbg_white%20%5Cbegin%7Balign*%7D%20CRPS%20%3D%20%5Cint%5E%7B%5Cinfty%7D_%7B-%5Cinfty%7D%7B%5Cleft%5B%20P%28x%29-H%28x-o%29%20%5Cright%5D%5E2%7Ddx%2C%20%5Cend%7Balign*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43" y="2405264"/>
            <a:ext cx="49530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latex.codecogs.com/gif.latex?%5Cdpi%7B200%7D%20%5Cbg_white%20H%28x%29%20%3D%20%5Cbegin%7Bcases%7D%200%2C%20%26%20x%20%3C%200%5C%5C%201%2C%20%26%20x%20%5Cgeq%200%20%5Cend%7Bcases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00" y="3450799"/>
            <a:ext cx="26479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1454" y="1582248"/>
            <a:ext cx="64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/>
              <a:t>Continuous ranked probability score (CRPS):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85896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65088" y="804863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6988" y="6291263"/>
            <a:ext cx="1841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1000" b="0" i="1">
              <a:solidFill>
                <a:schemeClr val="accent2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6225" y="-244475"/>
            <a:ext cx="8413750" cy="1143000"/>
          </a:xfrm>
        </p:spPr>
        <p:txBody>
          <a:bodyPr/>
          <a:lstStyle/>
          <a:p>
            <a:pPr algn="ctr"/>
            <a:r>
              <a:rPr lang="en-GB" sz="2400" smtClean="0"/>
              <a:t>Operational schedule </a:t>
            </a:r>
            <a:br>
              <a:rPr lang="en-GB" sz="2400" smtClean="0"/>
            </a:br>
            <a:r>
              <a:rPr lang="en-GB" sz="2200" smtClean="0"/>
              <a:t>Early delivery suite introduced June 2004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557338" y="2682875"/>
            <a:ext cx="325437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1200" b="0"/>
              <a:t>3hFC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032000" y="2679700"/>
            <a:ext cx="5842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1200" b="0"/>
              <a:t>6h 4D-Var</a:t>
            </a:r>
          </a:p>
          <a:p>
            <a:pPr eaLnBrk="1" hangingPunct="1"/>
            <a:r>
              <a:rPr lang="en-GB" sz="1200" b="0"/>
              <a:t> 21-03Z</a:t>
            </a:r>
          </a:p>
        </p:txBody>
      </p:sp>
      <p:sp>
        <p:nvSpPr>
          <p:cNvPr id="14343" name="AutoShape 8"/>
          <p:cNvSpPr>
            <a:spLocks noChangeArrowheads="1"/>
          </p:cNvSpPr>
          <p:nvPr/>
        </p:nvSpPr>
        <p:spPr bwMode="auto">
          <a:xfrm>
            <a:off x="2598738" y="3005138"/>
            <a:ext cx="38100" cy="690562"/>
          </a:xfrm>
          <a:prstGeom prst="downArrow">
            <a:avLst>
              <a:gd name="adj1" fmla="val 50000"/>
              <a:gd name="adj2" fmla="val 418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2592388" y="3221038"/>
            <a:ext cx="19177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/>
              <a:t>00 UTC analysis (DA)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2614613" y="3708400"/>
            <a:ext cx="1576387" cy="279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1200" b="0"/>
              <a:t>T1279 10 day forecast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2614613" y="4292600"/>
            <a:ext cx="2084387" cy="2984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1200" b="0"/>
              <a:t>51*T639/T399 EPS forecasts</a:t>
            </a:r>
          </a:p>
        </p:txBody>
      </p:sp>
      <p:sp>
        <p:nvSpPr>
          <p:cNvPr id="14347" name="AutoShape 12"/>
          <p:cNvSpPr>
            <a:spLocks noChangeArrowheads="1"/>
          </p:cNvSpPr>
          <p:nvPr/>
        </p:nvSpPr>
        <p:spPr bwMode="auto">
          <a:xfrm>
            <a:off x="1893888" y="2741613"/>
            <a:ext cx="134937" cy="17621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2614613" y="3724275"/>
            <a:ext cx="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1549400" y="3025775"/>
            <a:ext cx="631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03:40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1965325" y="2100263"/>
            <a:ext cx="6318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04:00</a:t>
            </a:r>
            <a:endParaRPr lang="en-GB" sz="1200" b="0" i="1">
              <a:solidFill>
                <a:schemeClr val="accent2"/>
              </a:solidFill>
            </a:endParaRPr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 flipH="1">
            <a:off x="2060575" y="2392363"/>
            <a:ext cx="273050" cy="290512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2582863" y="3003550"/>
            <a:ext cx="6826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04:40 </a:t>
            </a:r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3898900" y="3857625"/>
            <a:ext cx="631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06:05</a:t>
            </a:r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>
            <a:off x="1231900" y="2844800"/>
            <a:ext cx="277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5" name="Text Box 20"/>
          <p:cNvSpPr txBox="1">
            <a:spLocks noChangeArrowheads="1"/>
          </p:cNvSpPr>
          <p:nvPr/>
        </p:nvSpPr>
        <p:spPr bwMode="auto">
          <a:xfrm>
            <a:off x="2333625" y="4445000"/>
            <a:ext cx="631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05:00</a:t>
            </a:r>
          </a:p>
        </p:txBody>
      </p:sp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3657600" y="1514475"/>
            <a:ext cx="1841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1800" b="0">
              <a:solidFill>
                <a:schemeClr val="accent2"/>
              </a:solidFill>
              <a:latin typeface="Arial Black" pitchFamily="34" charset="0"/>
            </a:endParaRPr>
          </a:p>
        </p:txBody>
      </p:sp>
      <p:grpSp>
        <p:nvGrpSpPr>
          <p:cNvPr id="14357" name="Group 22"/>
          <p:cNvGrpSpPr>
            <a:grpSpLocks/>
          </p:cNvGrpSpPr>
          <p:nvPr/>
        </p:nvGrpSpPr>
        <p:grpSpPr bwMode="auto">
          <a:xfrm>
            <a:off x="4365625" y="4441825"/>
            <a:ext cx="1666875" cy="1190625"/>
            <a:chOff x="5043" y="3166"/>
            <a:chExt cx="1759" cy="979"/>
          </a:xfrm>
        </p:grpSpPr>
        <p:sp>
          <p:nvSpPr>
            <p:cNvPr id="14408" name="Text Box 23"/>
            <p:cNvSpPr txBox="1">
              <a:spLocks noChangeArrowheads="1"/>
            </p:cNvSpPr>
            <p:nvPr/>
          </p:nvSpPr>
          <p:spPr bwMode="auto">
            <a:xfrm>
              <a:off x="5043" y="3753"/>
              <a:ext cx="175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1300" b="0"/>
                <a:t>Disseminate</a:t>
              </a:r>
            </a:p>
          </p:txBody>
        </p:sp>
        <p:grpSp>
          <p:nvGrpSpPr>
            <p:cNvPr id="14409" name="Group 24"/>
            <p:cNvGrpSpPr>
              <a:grpSpLocks/>
            </p:cNvGrpSpPr>
            <p:nvPr/>
          </p:nvGrpSpPr>
          <p:grpSpPr bwMode="auto">
            <a:xfrm>
              <a:off x="5078" y="3166"/>
              <a:ext cx="667" cy="530"/>
              <a:chOff x="5126" y="3166"/>
              <a:chExt cx="667" cy="530"/>
            </a:xfrm>
          </p:grpSpPr>
          <p:sp>
            <p:nvSpPr>
              <p:cNvPr id="14410" name="Text Box 25"/>
              <p:cNvSpPr txBox="1">
                <a:spLocks noChangeArrowheads="1"/>
              </p:cNvSpPr>
              <p:nvPr/>
            </p:nvSpPr>
            <p:spPr bwMode="auto">
              <a:xfrm>
                <a:off x="5126" y="3166"/>
                <a:ext cx="667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GB" sz="1400" b="0">
                    <a:solidFill>
                      <a:schemeClr val="accent2"/>
                    </a:solidFill>
                  </a:rPr>
                  <a:t>06:35</a:t>
                </a:r>
              </a:p>
            </p:txBody>
          </p:sp>
          <p:sp>
            <p:nvSpPr>
              <p:cNvPr id="14411" name="AutoShape 26"/>
              <p:cNvSpPr>
                <a:spLocks noChangeArrowheads="1"/>
              </p:cNvSpPr>
              <p:nvPr/>
            </p:nvSpPr>
            <p:spPr bwMode="auto">
              <a:xfrm>
                <a:off x="5241" y="3438"/>
                <a:ext cx="279" cy="2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06 w 21600"/>
                  <a:gd name="T13" fmla="*/ 5442 h 21600"/>
                  <a:gd name="T14" fmla="*/ 18890 w 21600"/>
                  <a:gd name="T15" fmla="*/ 1624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4358" name="Group 32"/>
          <p:cNvGrpSpPr>
            <a:grpSpLocks/>
          </p:cNvGrpSpPr>
          <p:nvPr/>
        </p:nvGrpSpPr>
        <p:grpSpPr bwMode="auto">
          <a:xfrm>
            <a:off x="2044700" y="4337050"/>
            <a:ext cx="1466850" cy="1293813"/>
            <a:chOff x="4444" y="3072"/>
            <a:chExt cx="1546" cy="1064"/>
          </a:xfrm>
        </p:grpSpPr>
        <p:sp>
          <p:nvSpPr>
            <p:cNvPr id="14404" name="Text Box 33"/>
            <p:cNvSpPr txBox="1">
              <a:spLocks noChangeArrowheads="1"/>
            </p:cNvSpPr>
            <p:nvPr/>
          </p:nvSpPr>
          <p:spPr bwMode="auto">
            <a:xfrm>
              <a:off x="4444" y="3744"/>
              <a:ext cx="154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1300" b="0"/>
                <a:t>Disseminate</a:t>
              </a:r>
            </a:p>
          </p:txBody>
        </p:sp>
        <p:grpSp>
          <p:nvGrpSpPr>
            <p:cNvPr id="14405" name="Group 34"/>
            <p:cNvGrpSpPr>
              <a:grpSpLocks/>
            </p:cNvGrpSpPr>
            <p:nvPr/>
          </p:nvGrpSpPr>
          <p:grpSpPr bwMode="auto">
            <a:xfrm>
              <a:off x="5158" y="3072"/>
              <a:ext cx="314" cy="624"/>
              <a:chOff x="5206" y="3072"/>
              <a:chExt cx="314" cy="624"/>
            </a:xfrm>
          </p:grpSpPr>
          <p:sp>
            <p:nvSpPr>
              <p:cNvPr id="14406" name="Text Box 35"/>
              <p:cNvSpPr txBox="1">
                <a:spLocks noChangeArrowheads="1"/>
              </p:cNvSpPr>
              <p:nvPr/>
            </p:nvSpPr>
            <p:spPr bwMode="auto">
              <a:xfrm>
                <a:off x="5206" y="3072"/>
                <a:ext cx="195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en-US" sz="1400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407" name="AutoShape 36"/>
              <p:cNvSpPr>
                <a:spLocks noChangeArrowheads="1"/>
              </p:cNvSpPr>
              <p:nvPr/>
            </p:nvSpPr>
            <p:spPr bwMode="auto">
              <a:xfrm>
                <a:off x="5241" y="3438"/>
                <a:ext cx="279" cy="2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06 w 21600"/>
                  <a:gd name="T13" fmla="*/ 5442 h 21600"/>
                  <a:gd name="T14" fmla="*/ 18890 w 21600"/>
                  <a:gd name="T15" fmla="*/ 1624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4359" name="Group 37"/>
          <p:cNvGrpSpPr>
            <a:grpSpLocks/>
          </p:cNvGrpSpPr>
          <p:nvPr/>
        </p:nvGrpSpPr>
        <p:grpSpPr bwMode="auto">
          <a:xfrm>
            <a:off x="3297238" y="4327525"/>
            <a:ext cx="1185862" cy="1304925"/>
            <a:chOff x="4800" y="3072"/>
            <a:chExt cx="1251" cy="1073"/>
          </a:xfrm>
        </p:grpSpPr>
        <p:sp>
          <p:nvSpPr>
            <p:cNvPr id="14400" name="Text Box 38"/>
            <p:cNvSpPr txBox="1">
              <a:spLocks noChangeArrowheads="1"/>
            </p:cNvSpPr>
            <p:nvPr/>
          </p:nvSpPr>
          <p:spPr bwMode="auto">
            <a:xfrm>
              <a:off x="4800" y="3753"/>
              <a:ext cx="125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1300" b="0"/>
                <a:t>Disseminate</a:t>
              </a:r>
            </a:p>
          </p:txBody>
        </p:sp>
        <p:grpSp>
          <p:nvGrpSpPr>
            <p:cNvPr id="14401" name="Group 39"/>
            <p:cNvGrpSpPr>
              <a:grpSpLocks/>
            </p:cNvGrpSpPr>
            <p:nvPr/>
          </p:nvGrpSpPr>
          <p:grpSpPr bwMode="auto">
            <a:xfrm>
              <a:off x="5158" y="3072"/>
              <a:ext cx="314" cy="624"/>
              <a:chOff x="5206" y="3072"/>
              <a:chExt cx="314" cy="624"/>
            </a:xfrm>
          </p:grpSpPr>
          <p:sp>
            <p:nvSpPr>
              <p:cNvPr id="14402" name="Text Box 40"/>
              <p:cNvSpPr txBox="1">
                <a:spLocks noChangeArrowheads="1"/>
              </p:cNvSpPr>
              <p:nvPr/>
            </p:nvSpPr>
            <p:spPr bwMode="auto">
              <a:xfrm>
                <a:off x="5206" y="3072"/>
                <a:ext cx="195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en-US" sz="1400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403" name="AutoShape 41"/>
              <p:cNvSpPr>
                <a:spLocks noChangeArrowheads="1"/>
              </p:cNvSpPr>
              <p:nvPr/>
            </p:nvSpPr>
            <p:spPr bwMode="auto">
              <a:xfrm>
                <a:off x="5241" y="3438"/>
                <a:ext cx="279" cy="2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06 w 21600"/>
                  <a:gd name="T13" fmla="*/ 5442 h 21600"/>
                  <a:gd name="T14" fmla="*/ 18890 w 21600"/>
                  <a:gd name="T15" fmla="*/ 1624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4360" name="Text Box 42"/>
          <p:cNvSpPr txBox="1">
            <a:spLocks noChangeArrowheads="1"/>
          </p:cNvSpPr>
          <p:nvPr/>
        </p:nvSpPr>
        <p:spPr bwMode="auto">
          <a:xfrm>
            <a:off x="-66675" y="1339850"/>
            <a:ext cx="6334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02:00</a:t>
            </a:r>
            <a:endParaRPr lang="en-GB" sz="1200" b="0" i="1">
              <a:solidFill>
                <a:schemeClr val="accent2"/>
              </a:solidFill>
            </a:endParaRPr>
          </a:p>
        </p:txBody>
      </p:sp>
      <p:sp>
        <p:nvSpPr>
          <p:cNvPr id="14361" name="Rectangle 43"/>
          <p:cNvSpPr>
            <a:spLocks noChangeArrowheads="1"/>
          </p:cNvSpPr>
          <p:nvPr/>
        </p:nvSpPr>
        <p:spPr bwMode="auto">
          <a:xfrm>
            <a:off x="0" y="1749425"/>
            <a:ext cx="1736725" cy="2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r>
              <a:rPr lang="en-GB" sz="1200" b="0"/>
              <a:t>12h 4D-Var, obs 09-21Z</a:t>
            </a:r>
          </a:p>
        </p:txBody>
      </p:sp>
      <p:sp>
        <p:nvSpPr>
          <p:cNvPr id="14362" name="AutoShape 44"/>
          <p:cNvSpPr>
            <a:spLocks noChangeArrowheads="1"/>
          </p:cNvSpPr>
          <p:nvPr/>
        </p:nvSpPr>
        <p:spPr bwMode="auto">
          <a:xfrm>
            <a:off x="1216025" y="2100263"/>
            <a:ext cx="46038" cy="292100"/>
          </a:xfrm>
          <a:prstGeom prst="downArrow">
            <a:avLst>
              <a:gd name="adj1" fmla="val 50000"/>
              <a:gd name="adj2" fmla="val 1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Text Box 45"/>
          <p:cNvSpPr txBox="1">
            <a:spLocks noChangeArrowheads="1"/>
          </p:cNvSpPr>
          <p:nvPr/>
        </p:nvSpPr>
        <p:spPr bwMode="auto">
          <a:xfrm>
            <a:off x="517525" y="2228850"/>
            <a:ext cx="1498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/>
              <a:t>18 UTC analysis</a:t>
            </a:r>
          </a:p>
        </p:txBody>
      </p:sp>
      <p:sp>
        <p:nvSpPr>
          <p:cNvPr id="14364" name="Text Box 46"/>
          <p:cNvSpPr txBox="1">
            <a:spLocks noChangeArrowheads="1"/>
          </p:cNvSpPr>
          <p:nvPr/>
        </p:nvSpPr>
        <p:spPr bwMode="auto">
          <a:xfrm>
            <a:off x="1296988" y="1374775"/>
            <a:ext cx="6810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03:30 </a:t>
            </a:r>
          </a:p>
        </p:txBody>
      </p:sp>
      <p:sp>
        <p:nvSpPr>
          <p:cNvPr id="14365" name="Rectangle 48"/>
          <p:cNvSpPr>
            <a:spLocks noChangeArrowheads="1"/>
          </p:cNvSpPr>
          <p:nvPr/>
        </p:nvSpPr>
        <p:spPr bwMode="auto">
          <a:xfrm>
            <a:off x="6170613" y="2625725"/>
            <a:ext cx="327025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1200" b="0"/>
              <a:t>3hFC</a:t>
            </a:r>
          </a:p>
        </p:txBody>
      </p:sp>
      <p:sp>
        <p:nvSpPr>
          <p:cNvPr id="14366" name="Rectangle 49"/>
          <p:cNvSpPr>
            <a:spLocks noChangeArrowheads="1"/>
          </p:cNvSpPr>
          <p:nvPr/>
        </p:nvSpPr>
        <p:spPr bwMode="auto">
          <a:xfrm>
            <a:off x="6686550" y="2628900"/>
            <a:ext cx="561975" cy="25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1200" b="0"/>
              <a:t>6h 4D-Var</a:t>
            </a:r>
          </a:p>
          <a:p>
            <a:pPr eaLnBrk="1" hangingPunct="1"/>
            <a:r>
              <a:rPr lang="en-GB" sz="1200" b="0"/>
              <a:t> 9-15Z</a:t>
            </a:r>
          </a:p>
        </p:txBody>
      </p:sp>
      <p:sp>
        <p:nvSpPr>
          <p:cNvPr id="14367" name="AutoShape 50"/>
          <p:cNvSpPr>
            <a:spLocks noChangeArrowheads="1"/>
          </p:cNvSpPr>
          <p:nvPr/>
        </p:nvSpPr>
        <p:spPr bwMode="auto">
          <a:xfrm>
            <a:off x="7226300" y="2946400"/>
            <a:ext cx="38100" cy="690563"/>
          </a:xfrm>
          <a:prstGeom prst="downArrow">
            <a:avLst>
              <a:gd name="adj1" fmla="val 50000"/>
              <a:gd name="adj2" fmla="val 4183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Text Box 51"/>
          <p:cNvSpPr txBox="1">
            <a:spLocks noChangeArrowheads="1"/>
          </p:cNvSpPr>
          <p:nvPr/>
        </p:nvSpPr>
        <p:spPr bwMode="auto">
          <a:xfrm>
            <a:off x="7219950" y="3162300"/>
            <a:ext cx="19177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/>
              <a:t>12 UTC analysis (DA)</a:t>
            </a:r>
          </a:p>
        </p:txBody>
      </p:sp>
      <p:sp>
        <p:nvSpPr>
          <p:cNvPr id="14369" name="Rectangle 52"/>
          <p:cNvSpPr>
            <a:spLocks noChangeArrowheads="1"/>
          </p:cNvSpPr>
          <p:nvPr/>
        </p:nvSpPr>
        <p:spPr bwMode="auto">
          <a:xfrm>
            <a:off x="7240588" y="3636963"/>
            <a:ext cx="1522412" cy="3127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1200" b="0"/>
              <a:t>T1279 10 day forecast</a:t>
            </a:r>
          </a:p>
        </p:txBody>
      </p:sp>
      <p:sp>
        <p:nvSpPr>
          <p:cNvPr id="14370" name="Rectangle 53"/>
          <p:cNvSpPr>
            <a:spLocks noChangeArrowheads="1"/>
          </p:cNvSpPr>
          <p:nvPr/>
        </p:nvSpPr>
        <p:spPr bwMode="auto">
          <a:xfrm>
            <a:off x="7227888" y="4267200"/>
            <a:ext cx="1916112" cy="266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1200" b="0"/>
              <a:t>51*T639/T399 EPS forec.</a:t>
            </a:r>
          </a:p>
        </p:txBody>
      </p:sp>
      <p:sp>
        <p:nvSpPr>
          <p:cNvPr id="14371" name="AutoShape 54"/>
          <p:cNvSpPr>
            <a:spLocks noChangeArrowheads="1"/>
          </p:cNvSpPr>
          <p:nvPr/>
        </p:nvSpPr>
        <p:spPr bwMode="auto">
          <a:xfrm>
            <a:off x="6519863" y="2682875"/>
            <a:ext cx="138112" cy="17621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Line 55"/>
          <p:cNvSpPr>
            <a:spLocks noChangeShapeType="1"/>
          </p:cNvSpPr>
          <p:nvPr/>
        </p:nvSpPr>
        <p:spPr bwMode="auto">
          <a:xfrm>
            <a:off x="7240588" y="3667125"/>
            <a:ext cx="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73" name="Text Box 56"/>
          <p:cNvSpPr txBox="1">
            <a:spLocks noChangeArrowheads="1"/>
          </p:cNvSpPr>
          <p:nvPr/>
        </p:nvSpPr>
        <p:spPr bwMode="auto">
          <a:xfrm>
            <a:off x="6253163" y="2967038"/>
            <a:ext cx="6318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15:40</a:t>
            </a:r>
          </a:p>
        </p:txBody>
      </p:sp>
      <p:sp>
        <p:nvSpPr>
          <p:cNvPr id="14374" name="Text Box 57"/>
          <p:cNvSpPr txBox="1">
            <a:spLocks noChangeArrowheads="1"/>
          </p:cNvSpPr>
          <p:nvPr/>
        </p:nvSpPr>
        <p:spPr bwMode="auto">
          <a:xfrm>
            <a:off x="6578600" y="2041525"/>
            <a:ext cx="631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16:00</a:t>
            </a:r>
            <a:endParaRPr lang="en-GB" sz="1200" b="0" i="1">
              <a:solidFill>
                <a:schemeClr val="accent2"/>
              </a:solidFill>
            </a:endParaRPr>
          </a:p>
        </p:txBody>
      </p:sp>
      <p:sp>
        <p:nvSpPr>
          <p:cNvPr id="14375" name="Line 58"/>
          <p:cNvSpPr>
            <a:spLocks noChangeShapeType="1"/>
          </p:cNvSpPr>
          <p:nvPr/>
        </p:nvSpPr>
        <p:spPr bwMode="auto">
          <a:xfrm flipH="1">
            <a:off x="6686550" y="2333625"/>
            <a:ext cx="274638" cy="2921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76" name="Text Box 59"/>
          <p:cNvSpPr txBox="1">
            <a:spLocks noChangeArrowheads="1"/>
          </p:cNvSpPr>
          <p:nvPr/>
        </p:nvSpPr>
        <p:spPr bwMode="auto">
          <a:xfrm>
            <a:off x="7210425" y="2944813"/>
            <a:ext cx="682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16:40 </a:t>
            </a:r>
          </a:p>
        </p:txBody>
      </p:sp>
      <p:sp>
        <p:nvSpPr>
          <p:cNvPr id="14377" name="Text Box 60"/>
          <p:cNvSpPr txBox="1">
            <a:spLocks noChangeArrowheads="1"/>
          </p:cNvSpPr>
          <p:nvPr/>
        </p:nvSpPr>
        <p:spPr bwMode="auto">
          <a:xfrm>
            <a:off x="8591550" y="3621088"/>
            <a:ext cx="6318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18:05</a:t>
            </a:r>
          </a:p>
        </p:txBody>
      </p:sp>
      <p:sp>
        <p:nvSpPr>
          <p:cNvPr id="14378" name="Text Box 62"/>
          <p:cNvSpPr txBox="1">
            <a:spLocks noChangeArrowheads="1"/>
          </p:cNvSpPr>
          <p:nvPr/>
        </p:nvSpPr>
        <p:spPr bwMode="auto">
          <a:xfrm>
            <a:off x="6910388" y="4413250"/>
            <a:ext cx="631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17:00</a:t>
            </a:r>
          </a:p>
        </p:txBody>
      </p:sp>
      <p:sp>
        <p:nvSpPr>
          <p:cNvPr id="14379" name="Text Box 63"/>
          <p:cNvSpPr txBox="1">
            <a:spLocks noChangeArrowheads="1"/>
          </p:cNvSpPr>
          <p:nvPr/>
        </p:nvSpPr>
        <p:spPr bwMode="auto">
          <a:xfrm>
            <a:off x="8285163" y="1455738"/>
            <a:ext cx="1841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1800" b="0">
              <a:solidFill>
                <a:schemeClr val="accent2"/>
              </a:solidFill>
              <a:latin typeface="Arial Black" pitchFamily="34" charset="0"/>
            </a:endParaRPr>
          </a:p>
        </p:txBody>
      </p:sp>
      <p:grpSp>
        <p:nvGrpSpPr>
          <p:cNvPr id="14380" name="Group 74"/>
          <p:cNvGrpSpPr>
            <a:grpSpLocks/>
          </p:cNvGrpSpPr>
          <p:nvPr/>
        </p:nvGrpSpPr>
        <p:grpSpPr bwMode="auto">
          <a:xfrm>
            <a:off x="6553200" y="4278313"/>
            <a:ext cx="1519238" cy="1295400"/>
            <a:chOff x="4387" y="3072"/>
            <a:chExt cx="1603" cy="1064"/>
          </a:xfrm>
        </p:grpSpPr>
        <p:sp>
          <p:nvSpPr>
            <p:cNvPr id="14396" name="Text Box 75"/>
            <p:cNvSpPr txBox="1">
              <a:spLocks noChangeArrowheads="1"/>
            </p:cNvSpPr>
            <p:nvPr/>
          </p:nvSpPr>
          <p:spPr bwMode="auto">
            <a:xfrm>
              <a:off x="4387" y="3744"/>
              <a:ext cx="160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1400" b="0"/>
                <a:t>Disseminate</a:t>
              </a:r>
            </a:p>
          </p:txBody>
        </p:sp>
        <p:grpSp>
          <p:nvGrpSpPr>
            <p:cNvPr id="14397" name="Group 76"/>
            <p:cNvGrpSpPr>
              <a:grpSpLocks/>
            </p:cNvGrpSpPr>
            <p:nvPr/>
          </p:nvGrpSpPr>
          <p:grpSpPr bwMode="auto">
            <a:xfrm>
              <a:off x="5158" y="3072"/>
              <a:ext cx="314" cy="624"/>
              <a:chOff x="5206" y="3072"/>
              <a:chExt cx="314" cy="624"/>
            </a:xfrm>
          </p:grpSpPr>
          <p:sp>
            <p:nvSpPr>
              <p:cNvPr id="14398" name="Text Box 77"/>
              <p:cNvSpPr txBox="1">
                <a:spLocks noChangeArrowheads="1"/>
              </p:cNvSpPr>
              <p:nvPr/>
            </p:nvSpPr>
            <p:spPr bwMode="auto">
              <a:xfrm>
                <a:off x="5206" y="3072"/>
                <a:ext cx="195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en-US" sz="1400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399" name="AutoShape 78"/>
              <p:cNvSpPr>
                <a:spLocks noChangeArrowheads="1"/>
              </p:cNvSpPr>
              <p:nvPr/>
            </p:nvSpPr>
            <p:spPr bwMode="auto">
              <a:xfrm>
                <a:off x="5241" y="3438"/>
                <a:ext cx="279" cy="2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06 w 21600"/>
                  <a:gd name="T13" fmla="*/ 5442 h 21600"/>
                  <a:gd name="T14" fmla="*/ 18890 w 21600"/>
                  <a:gd name="T15" fmla="*/ 1624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4381" name="Group 79"/>
          <p:cNvGrpSpPr>
            <a:grpSpLocks/>
          </p:cNvGrpSpPr>
          <p:nvPr/>
        </p:nvGrpSpPr>
        <p:grpSpPr bwMode="auto">
          <a:xfrm>
            <a:off x="7951788" y="4268788"/>
            <a:ext cx="1169987" cy="1295400"/>
            <a:chOff x="4800" y="3072"/>
            <a:chExt cx="1235" cy="1064"/>
          </a:xfrm>
        </p:grpSpPr>
        <p:sp>
          <p:nvSpPr>
            <p:cNvPr id="14392" name="Text Box 80"/>
            <p:cNvSpPr txBox="1">
              <a:spLocks noChangeArrowheads="1"/>
            </p:cNvSpPr>
            <p:nvPr/>
          </p:nvSpPr>
          <p:spPr bwMode="auto">
            <a:xfrm>
              <a:off x="4800" y="3744"/>
              <a:ext cx="123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hlink"/>
                </a:buClr>
                <a:buFont typeface="Wingdings" pitchFamily="2" charset="2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1400" b="0"/>
                <a:t>Disseminate</a:t>
              </a:r>
            </a:p>
          </p:txBody>
        </p:sp>
        <p:grpSp>
          <p:nvGrpSpPr>
            <p:cNvPr id="14393" name="Group 81"/>
            <p:cNvGrpSpPr>
              <a:grpSpLocks/>
            </p:cNvGrpSpPr>
            <p:nvPr/>
          </p:nvGrpSpPr>
          <p:grpSpPr bwMode="auto">
            <a:xfrm>
              <a:off x="5158" y="3072"/>
              <a:ext cx="314" cy="624"/>
              <a:chOff x="5206" y="3072"/>
              <a:chExt cx="314" cy="624"/>
            </a:xfrm>
          </p:grpSpPr>
          <p:sp>
            <p:nvSpPr>
              <p:cNvPr id="14394" name="Text Box 82"/>
              <p:cNvSpPr txBox="1">
                <a:spLocks noChangeArrowheads="1"/>
              </p:cNvSpPr>
              <p:nvPr/>
            </p:nvSpPr>
            <p:spPr bwMode="auto">
              <a:xfrm>
                <a:off x="5206" y="3072"/>
                <a:ext cx="195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lnSpc>
                    <a:spcPts val="3000"/>
                  </a:lnSpc>
                  <a:spcBef>
                    <a:spcPct val="0"/>
                  </a:spcBef>
                  <a:spcAft>
                    <a:spcPts val="1000"/>
                  </a:spcAft>
                  <a:buClr>
                    <a:schemeClr val="hlink"/>
                  </a:buClr>
                  <a:buFont typeface="Wingdings" pitchFamily="2" charset="2"/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en-US" sz="1400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395" name="AutoShape 83"/>
              <p:cNvSpPr>
                <a:spLocks noChangeArrowheads="1"/>
              </p:cNvSpPr>
              <p:nvPr/>
            </p:nvSpPr>
            <p:spPr bwMode="auto">
              <a:xfrm>
                <a:off x="5241" y="3438"/>
                <a:ext cx="279" cy="2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06 w 21600"/>
                  <a:gd name="T13" fmla="*/ 5442 h 21600"/>
                  <a:gd name="T14" fmla="*/ 18890 w 21600"/>
                  <a:gd name="T15" fmla="*/ 1624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4382" name="Text Box 84"/>
          <p:cNvSpPr txBox="1">
            <a:spLocks noChangeArrowheads="1"/>
          </p:cNvSpPr>
          <p:nvPr/>
        </p:nvSpPr>
        <p:spPr bwMode="auto">
          <a:xfrm>
            <a:off x="4467225" y="1320800"/>
            <a:ext cx="6334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14:00</a:t>
            </a:r>
            <a:endParaRPr lang="en-GB" sz="1200" b="0" i="1">
              <a:solidFill>
                <a:schemeClr val="accent2"/>
              </a:solidFill>
            </a:endParaRPr>
          </a:p>
        </p:txBody>
      </p:sp>
      <p:sp>
        <p:nvSpPr>
          <p:cNvPr id="14383" name="Rectangle 85"/>
          <p:cNvSpPr>
            <a:spLocks noChangeArrowheads="1"/>
          </p:cNvSpPr>
          <p:nvPr/>
        </p:nvSpPr>
        <p:spPr bwMode="auto">
          <a:xfrm>
            <a:off x="4699000" y="1690688"/>
            <a:ext cx="1739900" cy="328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r>
              <a:rPr lang="en-GB" sz="1200" b="0"/>
              <a:t>12h 4D-Var, obs 21-09Z</a:t>
            </a:r>
          </a:p>
        </p:txBody>
      </p:sp>
      <p:sp>
        <p:nvSpPr>
          <p:cNvPr id="14384" name="AutoShape 86"/>
          <p:cNvSpPr>
            <a:spLocks noChangeArrowheads="1"/>
          </p:cNvSpPr>
          <p:nvPr/>
        </p:nvSpPr>
        <p:spPr bwMode="auto">
          <a:xfrm>
            <a:off x="5881688" y="2041525"/>
            <a:ext cx="47625" cy="292100"/>
          </a:xfrm>
          <a:prstGeom prst="downArrow">
            <a:avLst>
              <a:gd name="adj1" fmla="val 50000"/>
              <a:gd name="adj2" fmla="val 1415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Text Box 87"/>
          <p:cNvSpPr txBox="1">
            <a:spLocks noChangeArrowheads="1"/>
          </p:cNvSpPr>
          <p:nvPr/>
        </p:nvSpPr>
        <p:spPr bwMode="auto">
          <a:xfrm>
            <a:off x="5181600" y="2168525"/>
            <a:ext cx="1498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/>
              <a:t>06 UTC analysis</a:t>
            </a:r>
          </a:p>
        </p:txBody>
      </p:sp>
      <p:sp>
        <p:nvSpPr>
          <p:cNvPr id="14386" name="Text Box 88"/>
          <p:cNvSpPr txBox="1">
            <a:spLocks noChangeArrowheads="1"/>
          </p:cNvSpPr>
          <p:nvPr/>
        </p:nvSpPr>
        <p:spPr bwMode="auto">
          <a:xfrm>
            <a:off x="6059488" y="1289050"/>
            <a:ext cx="6826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0">
                <a:solidFill>
                  <a:schemeClr val="accent2"/>
                </a:solidFill>
              </a:rPr>
              <a:t>15:30 </a:t>
            </a:r>
          </a:p>
        </p:txBody>
      </p:sp>
      <p:sp>
        <p:nvSpPr>
          <p:cNvPr id="14387" name="Line 89"/>
          <p:cNvSpPr>
            <a:spLocks noChangeShapeType="1"/>
          </p:cNvSpPr>
          <p:nvPr/>
        </p:nvSpPr>
        <p:spPr bwMode="auto">
          <a:xfrm>
            <a:off x="1239838" y="2605088"/>
            <a:ext cx="0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7" tIns="44450" rIns="90487" bIns="44450" anchor="ctr"/>
          <a:lstStyle/>
          <a:p>
            <a:endParaRPr lang="en-GB"/>
          </a:p>
        </p:txBody>
      </p:sp>
      <p:sp>
        <p:nvSpPr>
          <p:cNvPr id="14388" name="Line 90"/>
          <p:cNvSpPr>
            <a:spLocks noChangeShapeType="1"/>
          </p:cNvSpPr>
          <p:nvPr/>
        </p:nvSpPr>
        <p:spPr bwMode="auto">
          <a:xfrm>
            <a:off x="5903913" y="2543175"/>
            <a:ext cx="0" cy="249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7" tIns="44450" rIns="90487" bIns="44450" anchor="ctr"/>
          <a:lstStyle/>
          <a:p>
            <a:endParaRPr lang="en-GB"/>
          </a:p>
        </p:txBody>
      </p:sp>
      <p:sp>
        <p:nvSpPr>
          <p:cNvPr id="14389" name="Line 91"/>
          <p:cNvSpPr>
            <a:spLocks noChangeShapeType="1"/>
          </p:cNvSpPr>
          <p:nvPr/>
        </p:nvSpPr>
        <p:spPr bwMode="auto">
          <a:xfrm>
            <a:off x="5868988" y="2784475"/>
            <a:ext cx="276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90" name="AutoShape 92"/>
          <p:cNvSpPr>
            <a:spLocks noChangeArrowheads="1"/>
          </p:cNvSpPr>
          <p:nvPr/>
        </p:nvSpPr>
        <p:spPr bwMode="auto">
          <a:xfrm rot="-5400000">
            <a:off x="3090863" y="696912"/>
            <a:ext cx="312738" cy="2354263"/>
          </a:xfrm>
          <a:prstGeom prst="downArrow">
            <a:avLst>
              <a:gd name="adj1" fmla="val 50000"/>
              <a:gd name="adj2" fmla="val 20388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DD45B5"/>
              </a:solidFill>
            </a:endParaRPr>
          </a:p>
        </p:txBody>
      </p:sp>
      <p:sp>
        <p:nvSpPr>
          <p:cNvPr id="14391" name="AutoShape 93"/>
          <p:cNvSpPr>
            <a:spLocks noChangeArrowheads="1"/>
          </p:cNvSpPr>
          <p:nvPr/>
        </p:nvSpPr>
        <p:spPr bwMode="auto">
          <a:xfrm rot="-5400000">
            <a:off x="7600157" y="664369"/>
            <a:ext cx="312737" cy="2352675"/>
          </a:xfrm>
          <a:prstGeom prst="downArrow">
            <a:avLst>
              <a:gd name="adj1" fmla="val 50000"/>
              <a:gd name="adj2" fmla="val 2037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DD45B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76707" y="6019426"/>
            <a:ext cx="1445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</a:t>
            </a:r>
            <a:r>
              <a:rPr lang="en-GB" sz="1200" dirty="0" smtClean="0"/>
              <a:t>rom L. </a:t>
            </a:r>
            <a:r>
              <a:rPr lang="en-GB" sz="1200" dirty="0" err="1" smtClean="0"/>
              <a:t>Isaksen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7250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ＭＳ Ｐゴシック" pitchFamily="50" charset="-128"/>
              </a:rPr>
              <a:t>Initialization of the EPS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44488" y="1143000"/>
            <a:ext cx="844708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latin typeface="Calibri" pitchFamily="34" charset="0"/>
                <a:ea typeface="ＭＳ Ｐゴシック" pitchFamily="50" charset="-128"/>
              </a:rPr>
              <a:t>The ensemble of data assimilations (EDA) is used to estimate analysis uncertainty for the ensemble.</a:t>
            </a:r>
          </a:p>
          <a:p>
            <a:pPr marL="0" indent="0">
              <a:buNone/>
            </a:pPr>
            <a:endParaRPr lang="en-US" altLang="en-US" b="1" dirty="0">
              <a:latin typeface="Calibri" pitchFamily="34" charset="0"/>
              <a:ea typeface="ＭＳ Ｐゴシック" pitchFamily="50" charset="-128"/>
            </a:endParaRPr>
          </a:p>
          <a:p>
            <a:pPr marL="0" indent="0">
              <a:buNone/>
            </a:pPr>
            <a:r>
              <a:rPr lang="en-US" altLang="en-US" b="1" dirty="0" smtClean="0">
                <a:latin typeface="Calibri" pitchFamily="34" charset="0"/>
                <a:ea typeface="ＭＳ Ｐゴシック" pitchFamily="50" charset="-128"/>
              </a:rPr>
              <a:t>In the current configuration the EDA perturbations are re-</a:t>
            </a:r>
            <a:r>
              <a:rPr lang="en-US" altLang="en-US" b="1" dirty="0" err="1" smtClean="0">
                <a:latin typeface="Calibri" pitchFamily="34" charset="0"/>
                <a:ea typeface="ＭＳ Ｐゴシック" pitchFamily="50" charset="-128"/>
              </a:rPr>
              <a:t>centred</a:t>
            </a:r>
            <a:r>
              <a:rPr lang="en-US" altLang="en-US" b="1" dirty="0" smtClean="0">
                <a:latin typeface="Calibri" pitchFamily="34" charset="0"/>
                <a:ea typeface="ＭＳ Ｐゴシック" pitchFamily="50" charset="-128"/>
              </a:rPr>
              <a:t> on the high resolution high quality analysis.</a:t>
            </a:r>
          </a:p>
          <a:p>
            <a:pPr marL="0" indent="0">
              <a:buNone/>
            </a:pPr>
            <a:endParaRPr lang="en-US" altLang="en-US" b="1" dirty="0" smtClean="0">
              <a:latin typeface="Calibri" pitchFamily="34" charset="0"/>
              <a:ea typeface="ＭＳ Ｐゴシック" pitchFamily="50" charset="-128"/>
            </a:endParaRPr>
          </a:p>
          <a:p>
            <a:pPr marL="0" indent="0">
              <a:buNone/>
            </a:pPr>
            <a:r>
              <a:rPr lang="en-US" altLang="en-US" b="1" dirty="0" smtClean="0">
                <a:latin typeface="Calibri" pitchFamily="34" charset="0"/>
                <a:ea typeface="ＭＳ Ｐゴシック" pitchFamily="50" charset="-128"/>
              </a:rPr>
              <a:t>This is done because:</a:t>
            </a:r>
          </a:p>
          <a:p>
            <a:pPr>
              <a:lnSpc>
                <a:spcPts val="3000"/>
              </a:lnSpc>
            </a:pPr>
            <a:r>
              <a:rPr lang="en-US" altLang="en-US" b="1" dirty="0" smtClean="0">
                <a:latin typeface="Calibri" pitchFamily="34" charset="0"/>
                <a:ea typeface="ＭＳ Ｐゴシック" pitchFamily="50" charset="-128"/>
              </a:rPr>
              <a:t>The EDA is run at lower resolution and in a computationally cheaper configuration (outer loops, inner loops</a:t>
            </a:r>
            <a:r>
              <a:rPr lang="en-US" altLang="en-US" b="1" dirty="0" smtClean="0">
                <a:latin typeface="Calibri" pitchFamily="34" charset="0"/>
                <a:ea typeface="ＭＳ Ｐゴシック" pitchFamily="50" charset="-128"/>
              </a:rPr>
              <a:t>, </a:t>
            </a:r>
            <a:r>
              <a:rPr lang="en-US" altLang="en-US" b="1" dirty="0" smtClean="0">
                <a:latin typeface="Calibri" pitchFamily="34" charset="0"/>
                <a:ea typeface="ＭＳ Ｐゴシック" pitchFamily="50" charset="-128"/>
              </a:rPr>
              <a:t>etc.)</a:t>
            </a:r>
          </a:p>
          <a:p>
            <a:pPr>
              <a:lnSpc>
                <a:spcPts val="3000"/>
              </a:lnSpc>
            </a:pPr>
            <a:r>
              <a:rPr lang="en-US" altLang="en-US" b="1" dirty="0" smtClean="0">
                <a:latin typeface="Calibri" pitchFamily="34" charset="0"/>
                <a:ea typeface="ＭＳ Ｐゴシック" pitchFamily="50" charset="-128"/>
              </a:rPr>
              <a:t>The EDA is run in delayed mode; 6h-FCst are used for the ensemble to generate the perturbations (to save computational resources in the time-critical path of the operational </a:t>
            </a:r>
            <a:r>
              <a:rPr lang="en-US" altLang="en-US" b="1" dirty="0">
                <a:latin typeface="Calibri" pitchFamily="34" charset="0"/>
                <a:ea typeface="ＭＳ Ｐゴシック" pitchFamily="50" charset="-128"/>
              </a:rPr>
              <a:t>schedule, </a:t>
            </a:r>
            <a:r>
              <a:rPr lang="en-US" altLang="en-US" b="1" dirty="0" smtClean="0">
                <a:latin typeface="Calibri" pitchFamily="34" charset="0"/>
                <a:ea typeface="ＭＳ Ｐゴシック" pitchFamily="50" charset="-128"/>
              </a:rPr>
              <a:t>thus an updated EDA is not </a:t>
            </a:r>
            <a:r>
              <a:rPr lang="en-US" altLang="en-US" b="1" dirty="0">
                <a:latin typeface="Calibri" pitchFamily="34" charset="0"/>
                <a:ea typeface="ＭＳ Ｐゴシック" pitchFamily="50" charset="-128"/>
              </a:rPr>
              <a:t>available when ensemble is started)</a:t>
            </a:r>
            <a:endParaRPr lang="en-US" altLang="en-US" b="1" dirty="0" smtClean="0">
              <a:latin typeface="Calibri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683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 bwMode="auto">
          <a:xfrm>
            <a:off x="0" y="2077900"/>
            <a:ext cx="6287911" cy="2227457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182" y="170121"/>
            <a:ext cx="853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Generation of initial conditions for the ensemble: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2695355" y="-69927"/>
            <a:ext cx="682857" cy="3612796"/>
          </a:xfrm>
          <a:prstGeom prst="rightBrace">
            <a:avLst>
              <a:gd name="adj1" fmla="val 8333"/>
              <a:gd name="adj2" fmla="val 50327"/>
            </a:avLst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4042" y="2753832"/>
            <a:ext cx="2179673" cy="1350335"/>
            <a:chOff x="946299" y="3540642"/>
            <a:chExt cx="2179673" cy="1350335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946299" y="4890977"/>
              <a:ext cx="2179673" cy="0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946299" y="3540642"/>
              <a:ext cx="0" cy="1350335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9" name="Straight Connector 28"/>
          <p:cNvCxnSpPr/>
          <p:nvPr/>
        </p:nvCxnSpPr>
        <p:spPr bwMode="auto">
          <a:xfrm>
            <a:off x="1778172" y="2764465"/>
            <a:ext cx="0" cy="1350335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076422" y="2753832"/>
            <a:ext cx="0" cy="1360968"/>
          </a:xfrm>
          <a:prstGeom prst="line">
            <a:avLst/>
          </a:prstGeom>
          <a:noFill/>
          <a:ln w="508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Freeform 37"/>
          <p:cNvSpPr/>
          <p:nvPr/>
        </p:nvSpPr>
        <p:spPr bwMode="auto">
          <a:xfrm>
            <a:off x="7850" y="2923953"/>
            <a:ext cx="2137144" cy="1190847"/>
          </a:xfrm>
          <a:custGeom>
            <a:avLst/>
            <a:gdLst>
              <a:gd name="connsiteX0" fmla="*/ 0 w 2892055"/>
              <a:gd name="connsiteY0" fmla="*/ 1435420 h 1435420"/>
              <a:gd name="connsiteX1" fmla="*/ 723013 w 2892055"/>
              <a:gd name="connsiteY1" fmla="*/ 1052648 h 1435420"/>
              <a:gd name="connsiteX2" fmla="*/ 1446027 w 2892055"/>
              <a:gd name="connsiteY2" fmla="*/ 25 h 1435420"/>
              <a:gd name="connsiteX3" fmla="*/ 2169041 w 2892055"/>
              <a:gd name="connsiteY3" fmla="*/ 1084546 h 1435420"/>
              <a:gd name="connsiteX4" fmla="*/ 2892055 w 2892055"/>
              <a:gd name="connsiteY4" fmla="*/ 1414155 h 143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055" h="1435420">
                <a:moveTo>
                  <a:pt x="0" y="1435420"/>
                </a:moveTo>
                <a:cubicBezTo>
                  <a:pt x="241004" y="1363650"/>
                  <a:pt x="482009" y="1291880"/>
                  <a:pt x="723013" y="1052648"/>
                </a:cubicBezTo>
                <a:cubicBezTo>
                  <a:pt x="964018" y="813415"/>
                  <a:pt x="1205022" y="-5291"/>
                  <a:pt x="1446027" y="25"/>
                </a:cubicBezTo>
                <a:cubicBezTo>
                  <a:pt x="1687032" y="5341"/>
                  <a:pt x="1928036" y="848858"/>
                  <a:pt x="2169041" y="1084546"/>
                </a:cubicBezTo>
                <a:cubicBezTo>
                  <a:pt x="2410046" y="1320234"/>
                  <a:pt x="2764464" y="1389346"/>
                  <a:pt x="2892055" y="1414155"/>
                </a:cubicBezTo>
              </a:path>
            </a:pathLst>
          </a:cu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642414" y="2773324"/>
            <a:ext cx="2179673" cy="1350335"/>
            <a:chOff x="946299" y="3540642"/>
            <a:chExt cx="2179673" cy="1350335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946299" y="4890977"/>
              <a:ext cx="2179673" cy="0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946299" y="3540642"/>
              <a:ext cx="0" cy="1350335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2" name="Straight Connector 41"/>
          <p:cNvCxnSpPr/>
          <p:nvPr/>
        </p:nvCxnSpPr>
        <p:spPr bwMode="auto">
          <a:xfrm>
            <a:off x="5056544" y="2783957"/>
            <a:ext cx="0" cy="1350335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354794" y="2773324"/>
            <a:ext cx="0" cy="1360968"/>
          </a:xfrm>
          <a:prstGeom prst="line">
            <a:avLst/>
          </a:prstGeom>
          <a:noFill/>
          <a:ln w="508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Freeform 45"/>
          <p:cNvSpPr/>
          <p:nvPr/>
        </p:nvSpPr>
        <p:spPr bwMode="auto">
          <a:xfrm>
            <a:off x="3987972" y="2943445"/>
            <a:ext cx="2137144" cy="1190847"/>
          </a:xfrm>
          <a:custGeom>
            <a:avLst/>
            <a:gdLst>
              <a:gd name="connsiteX0" fmla="*/ 0 w 2892055"/>
              <a:gd name="connsiteY0" fmla="*/ 1435420 h 1435420"/>
              <a:gd name="connsiteX1" fmla="*/ 723013 w 2892055"/>
              <a:gd name="connsiteY1" fmla="*/ 1052648 h 1435420"/>
              <a:gd name="connsiteX2" fmla="*/ 1446027 w 2892055"/>
              <a:gd name="connsiteY2" fmla="*/ 25 h 1435420"/>
              <a:gd name="connsiteX3" fmla="*/ 2169041 w 2892055"/>
              <a:gd name="connsiteY3" fmla="*/ 1084546 h 1435420"/>
              <a:gd name="connsiteX4" fmla="*/ 2892055 w 2892055"/>
              <a:gd name="connsiteY4" fmla="*/ 1414155 h 143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055" h="1435420">
                <a:moveTo>
                  <a:pt x="0" y="1435420"/>
                </a:moveTo>
                <a:cubicBezTo>
                  <a:pt x="241004" y="1363650"/>
                  <a:pt x="482009" y="1291880"/>
                  <a:pt x="723013" y="1052648"/>
                </a:cubicBezTo>
                <a:cubicBezTo>
                  <a:pt x="964018" y="813415"/>
                  <a:pt x="1205022" y="-5291"/>
                  <a:pt x="1446027" y="25"/>
                </a:cubicBezTo>
                <a:cubicBezTo>
                  <a:pt x="1687032" y="5341"/>
                  <a:pt x="1928036" y="848858"/>
                  <a:pt x="2169041" y="1084546"/>
                </a:cubicBezTo>
                <a:cubicBezTo>
                  <a:pt x="2410046" y="1320234"/>
                  <a:pt x="2764464" y="1389346"/>
                  <a:pt x="2892055" y="1414155"/>
                </a:cubicBezTo>
              </a:path>
            </a:pathLst>
          </a:cu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ight Arrow 46"/>
          <p:cNvSpPr/>
          <p:nvPr/>
        </p:nvSpPr>
        <p:spPr bwMode="auto">
          <a:xfrm>
            <a:off x="2618144" y="3186683"/>
            <a:ext cx="691116" cy="484632"/>
          </a:xfrm>
          <a:prstGeom prst="rightArrow">
            <a:avLst/>
          </a:prstGeom>
          <a:noFill/>
          <a:ln w="508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4010" y="4305357"/>
            <a:ext cx="5670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Re-centre EDA-Distribution on </a:t>
            </a:r>
            <a:r>
              <a:rPr lang="en-GB" sz="2000" dirty="0" err="1" smtClean="0"/>
              <a:t>Hres</a:t>
            </a:r>
            <a:r>
              <a:rPr lang="en-GB" sz="2000" dirty="0" smtClean="0"/>
              <a:t>-Analysis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1" y="1039440"/>
            <a:ext cx="6591300" cy="35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77" y="2398905"/>
            <a:ext cx="990600" cy="27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85" y="2359229"/>
            <a:ext cx="749300" cy="2667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04" y="2418727"/>
            <a:ext cx="990600" cy="279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012" y="2392145"/>
            <a:ext cx="749300" cy="26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7972" y="4831358"/>
            <a:ext cx="4938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 smtClean="0"/>
              <a:t>SVPERT</a:t>
            </a:r>
            <a:r>
              <a:rPr lang="en-US" sz="1600" b="0" baseline="-25000" dirty="0" err="1" smtClean="0"/>
              <a:t>j</a:t>
            </a:r>
            <a:r>
              <a:rPr lang="en-US" sz="1600" b="0" dirty="0" smtClean="0"/>
              <a:t> : individual linear combination of all extra-tropical singular vectors and singular vectors targeted on tropical cyclones</a:t>
            </a:r>
          </a:p>
          <a:p>
            <a:endParaRPr lang="en-US" sz="1600" b="0" dirty="0"/>
          </a:p>
          <a:p>
            <a:r>
              <a:rPr lang="en-US" sz="1600" b="0" dirty="0" smtClean="0"/>
              <a:t>NSET : </a:t>
            </a:r>
            <a:r>
              <a:rPr lang="en-US" sz="1600" b="0" dirty="0" err="1" smtClean="0"/>
              <a:t>nhem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shem</a:t>
            </a:r>
            <a:r>
              <a:rPr lang="en-US" sz="1600" b="0" dirty="0" smtClean="0"/>
              <a:t>, TCs1-6, NSV : 50 or 5 (TCs)</a:t>
            </a:r>
            <a:endParaRPr lang="en-US" sz="1600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8" y="5273592"/>
            <a:ext cx="3378200" cy="73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0250" y="2359229"/>
            <a:ext cx="24859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/>
              <a:t>Oper</a:t>
            </a:r>
            <a:r>
              <a:rPr lang="en-US" sz="2000" b="0" dirty="0" smtClean="0"/>
              <a:t> : EDA 6h </a:t>
            </a:r>
            <a:r>
              <a:rPr lang="en-US" sz="2000" b="0" dirty="0" err="1" smtClean="0"/>
              <a:t>fcsts</a:t>
            </a:r>
            <a:endParaRPr lang="en-US" sz="2000" b="0" dirty="0" smtClean="0"/>
          </a:p>
          <a:p>
            <a:endParaRPr lang="en-US" sz="2000" b="0" dirty="0"/>
          </a:p>
          <a:p>
            <a:r>
              <a:rPr lang="en-US" sz="2000" b="0" dirty="0" smtClean="0"/>
              <a:t>In the following: EDA at analysis time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44702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5182" y="170121"/>
            <a:ext cx="399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Setup of Experiments:</a:t>
            </a:r>
            <a:endParaRPr lang="en-GB" sz="2800" dirty="0">
              <a:solidFill>
                <a:schemeClr val="tx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17543" y="1805093"/>
            <a:ext cx="2179673" cy="1350335"/>
            <a:chOff x="946299" y="3540642"/>
            <a:chExt cx="2179673" cy="1350335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946299" y="4890977"/>
              <a:ext cx="2179673" cy="0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946299" y="3540642"/>
              <a:ext cx="0" cy="1350335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9" name="Straight Connector 28"/>
          <p:cNvCxnSpPr/>
          <p:nvPr/>
        </p:nvCxnSpPr>
        <p:spPr bwMode="auto">
          <a:xfrm>
            <a:off x="2531673" y="1815726"/>
            <a:ext cx="0" cy="1350335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829923" y="1805093"/>
            <a:ext cx="0" cy="1360968"/>
          </a:xfrm>
          <a:prstGeom prst="line">
            <a:avLst/>
          </a:prstGeom>
          <a:noFill/>
          <a:ln w="508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Freeform 37"/>
          <p:cNvSpPr/>
          <p:nvPr/>
        </p:nvSpPr>
        <p:spPr bwMode="auto">
          <a:xfrm>
            <a:off x="761351" y="1975214"/>
            <a:ext cx="2137144" cy="1190847"/>
          </a:xfrm>
          <a:custGeom>
            <a:avLst/>
            <a:gdLst>
              <a:gd name="connsiteX0" fmla="*/ 0 w 2892055"/>
              <a:gd name="connsiteY0" fmla="*/ 1435420 h 1435420"/>
              <a:gd name="connsiteX1" fmla="*/ 723013 w 2892055"/>
              <a:gd name="connsiteY1" fmla="*/ 1052648 h 1435420"/>
              <a:gd name="connsiteX2" fmla="*/ 1446027 w 2892055"/>
              <a:gd name="connsiteY2" fmla="*/ 25 h 1435420"/>
              <a:gd name="connsiteX3" fmla="*/ 2169041 w 2892055"/>
              <a:gd name="connsiteY3" fmla="*/ 1084546 h 1435420"/>
              <a:gd name="connsiteX4" fmla="*/ 2892055 w 2892055"/>
              <a:gd name="connsiteY4" fmla="*/ 1414155 h 143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055" h="1435420">
                <a:moveTo>
                  <a:pt x="0" y="1435420"/>
                </a:moveTo>
                <a:cubicBezTo>
                  <a:pt x="241004" y="1363650"/>
                  <a:pt x="482009" y="1291880"/>
                  <a:pt x="723013" y="1052648"/>
                </a:cubicBezTo>
                <a:cubicBezTo>
                  <a:pt x="964018" y="813415"/>
                  <a:pt x="1205022" y="-5291"/>
                  <a:pt x="1446027" y="25"/>
                </a:cubicBezTo>
                <a:cubicBezTo>
                  <a:pt x="1687032" y="5341"/>
                  <a:pt x="1928036" y="848858"/>
                  <a:pt x="2169041" y="1084546"/>
                </a:cubicBezTo>
                <a:cubicBezTo>
                  <a:pt x="2410046" y="1320234"/>
                  <a:pt x="2764464" y="1389346"/>
                  <a:pt x="2892055" y="1414155"/>
                </a:cubicBezTo>
              </a:path>
            </a:pathLst>
          </a:cu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79627" y="1824585"/>
            <a:ext cx="2179673" cy="1350335"/>
            <a:chOff x="946299" y="3540642"/>
            <a:chExt cx="2179673" cy="1350335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946299" y="4890977"/>
              <a:ext cx="2179673" cy="0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946299" y="3540642"/>
              <a:ext cx="0" cy="1350335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2" name="Straight Connector 41"/>
          <p:cNvCxnSpPr/>
          <p:nvPr/>
        </p:nvCxnSpPr>
        <p:spPr bwMode="auto">
          <a:xfrm>
            <a:off x="6893757" y="1835218"/>
            <a:ext cx="0" cy="1350335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6192007" y="1824585"/>
            <a:ext cx="0" cy="1360968"/>
          </a:xfrm>
          <a:prstGeom prst="line">
            <a:avLst/>
          </a:prstGeom>
          <a:noFill/>
          <a:ln w="508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Freeform 45"/>
          <p:cNvSpPr/>
          <p:nvPr/>
        </p:nvSpPr>
        <p:spPr bwMode="auto">
          <a:xfrm>
            <a:off x="5825185" y="1994706"/>
            <a:ext cx="2137144" cy="1190847"/>
          </a:xfrm>
          <a:custGeom>
            <a:avLst/>
            <a:gdLst>
              <a:gd name="connsiteX0" fmla="*/ 0 w 2892055"/>
              <a:gd name="connsiteY0" fmla="*/ 1435420 h 1435420"/>
              <a:gd name="connsiteX1" fmla="*/ 723013 w 2892055"/>
              <a:gd name="connsiteY1" fmla="*/ 1052648 h 1435420"/>
              <a:gd name="connsiteX2" fmla="*/ 1446027 w 2892055"/>
              <a:gd name="connsiteY2" fmla="*/ 25 h 1435420"/>
              <a:gd name="connsiteX3" fmla="*/ 2169041 w 2892055"/>
              <a:gd name="connsiteY3" fmla="*/ 1084546 h 1435420"/>
              <a:gd name="connsiteX4" fmla="*/ 2892055 w 2892055"/>
              <a:gd name="connsiteY4" fmla="*/ 1414155 h 143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055" h="1435420">
                <a:moveTo>
                  <a:pt x="0" y="1435420"/>
                </a:moveTo>
                <a:cubicBezTo>
                  <a:pt x="241004" y="1363650"/>
                  <a:pt x="482009" y="1291880"/>
                  <a:pt x="723013" y="1052648"/>
                </a:cubicBezTo>
                <a:cubicBezTo>
                  <a:pt x="964018" y="813415"/>
                  <a:pt x="1205022" y="-5291"/>
                  <a:pt x="1446027" y="25"/>
                </a:cubicBezTo>
                <a:cubicBezTo>
                  <a:pt x="1687032" y="5341"/>
                  <a:pt x="1928036" y="848858"/>
                  <a:pt x="2169041" y="1084546"/>
                </a:cubicBezTo>
                <a:cubicBezTo>
                  <a:pt x="2410046" y="1320234"/>
                  <a:pt x="2764464" y="1389346"/>
                  <a:pt x="2892055" y="1414155"/>
                </a:cubicBezTo>
              </a:path>
            </a:pathLst>
          </a:cu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86" y="1410490"/>
            <a:ext cx="749300" cy="266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225" y="1443406"/>
            <a:ext cx="749300" cy="266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69348" y="1265374"/>
            <a:ext cx="177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/>
              <a:t>EDA</a:t>
            </a:r>
            <a:r>
              <a:rPr lang="en-US" b="0" baseline="-25000" dirty="0" err="1" smtClean="0"/>
              <a:t>Control</a:t>
            </a:r>
            <a:endParaRPr lang="en-US" b="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282858" y="1283258"/>
            <a:ext cx="177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/>
              <a:t>EDA</a:t>
            </a:r>
            <a:r>
              <a:rPr lang="en-US" b="0" baseline="-25000" dirty="0" err="1" smtClean="0"/>
              <a:t>Control</a:t>
            </a:r>
            <a:endParaRPr lang="en-US" b="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2761" y="2260330"/>
            <a:ext cx="100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5182" y="4047075"/>
            <a:ext cx="8533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Compare ensemble started from EDA members with ensemble re-</a:t>
            </a:r>
            <a:r>
              <a:rPr lang="en-US" sz="2000" dirty="0" err="1" smtClean="0"/>
              <a:t>centred</a:t>
            </a:r>
            <a:r>
              <a:rPr lang="en-US" sz="2000" dirty="0" smtClean="0"/>
              <a:t> on EDA control (to eliminate impact of higher resolution </a:t>
            </a:r>
            <a:r>
              <a:rPr lang="en-US" sz="2000" dirty="0" err="1" smtClean="0"/>
              <a:t>centre</a:t>
            </a:r>
            <a:r>
              <a:rPr lang="en-US" sz="2000" dirty="0" smtClean="0"/>
              <a:t> analysis)</a:t>
            </a:r>
          </a:p>
          <a:p>
            <a:endParaRPr lang="en-US" sz="2000" dirty="0" smtClean="0"/>
          </a:p>
          <a:p>
            <a:r>
              <a:rPr lang="en-US" sz="2000" dirty="0" smtClean="0"/>
              <a:t>EDA at analysis time is used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182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US" altLang="en-US" dirty="0" smtClean="0">
                <a:latin typeface="+mn-lt"/>
                <a:ea typeface="ＭＳ Ｐゴシック" pitchFamily="50" charset="-128"/>
              </a:rPr>
              <a:t>Experiments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89890" y="862100"/>
            <a:ext cx="7601495" cy="4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GB" altLang="en-US" sz="18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Ensemble Experiment identifiers:</a:t>
            </a:r>
            <a:r>
              <a:rPr lang="en-GB" altLang="en-US" sz="18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GB" altLang="en-US" sz="18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(all 51 members, TL639L91, up to +5d)</a:t>
            </a:r>
            <a:endParaRPr lang="en-GB" altLang="en-US" sz="18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90" y="5746184"/>
            <a:ext cx="8557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/>
              <a:t>Hres</a:t>
            </a:r>
            <a:r>
              <a:rPr lang="en-GB" sz="2200" dirty="0" smtClean="0"/>
              <a:t> Analysis used for verification! 1.5 </a:t>
            </a:r>
            <a:r>
              <a:rPr lang="en-GB" sz="2200" dirty="0" err="1" smtClean="0"/>
              <a:t>Lat</a:t>
            </a:r>
            <a:r>
              <a:rPr lang="en-GB" sz="2200" dirty="0" smtClean="0"/>
              <a:t>-Lon Grid</a:t>
            </a:r>
            <a:endParaRPr lang="en-GB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26100"/>
              </p:ext>
            </p:extLst>
          </p:nvPr>
        </p:nvGraphicFramePr>
        <p:xfrm>
          <a:off x="115462" y="1353583"/>
          <a:ext cx="8877795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9265"/>
                <a:gridCol w="2959265"/>
                <a:gridCol w="29592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EDA, 25 members, TL399, 137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</a:t>
                      </a:r>
                      <a:r>
                        <a:rPr lang="en-US" dirty="0" err="1" smtClean="0"/>
                        <a:t>obs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oper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reduced-</a:t>
                      </a:r>
                      <a:r>
                        <a:rPr lang="en-US" dirty="0" err="1" smtClean="0"/>
                        <a:t>obs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 1 : start from EDA</a:t>
                      </a:r>
                      <a:r>
                        <a:rPr lang="en-US" baseline="0" dirty="0" smtClean="0"/>
                        <a:t> 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MEAN-RED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 2 : </a:t>
                      </a:r>
                      <a:r>
                        <a:rPr lang="en-US" dirty="0" err="1" smtClean="0"/>
                        <a:t>recentre</a:t>
                      </a:r>
                      <a:r>
                        <a:rPr lang="en-US" dirty="0" smtClean="0"/>
                        <a:t> on EDA-control</a:t>
                      </a:r>
                      <a:r>
                        <a:rPr lang="en-US" baseline="0" dirty="0" smtClean="0"/>
                        <a:t> 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REC-RED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r>
                        <a:rPr lang="en-US" baseline="0" dirty="0" smtClean="0"/>
                        <a:t> 3 : </a:t>
                      </a:r>
                      <a:r>
                        <a:rPr lang="en-US" baseline="0" dirty="0" err="1" smtClean="0"/>
                        <a:t>recentre</a:t>
                      </a:r>
                      <a:r>
                        <a:rPr lang="en-US" baseline="0" dirty="0" smtClean="0"/>
                        <a:t> on HRES 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REC-</a:t>
                      </a:r>
                      <a:r>
                        <a:rPr lang="en-US" dirty="0" err="1" smtClean="0"/>
                        <a:t>Hres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160996" y="4023220"/>
            <a:ext cx="581600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184150">
              <a:spcAft>
                <a:spcPts val="600"/>
              </a:spcAft>
              <a:buClr>
                <a:schemeClr val="tx1"/>
              </a:buClr>
            </a:pPr>
            <a:r>
              <a:rPr lang="en-US" sz="1600" b="0" dirty="0">
                <a:solidFill>
                  <a:srgbClr val="0344E5"/>
                </a:solidFill>
              </a:rPr>
              <a:t>Initial perturbations:</a:t>
            </a:r>
            <a:r>
              <a:rPr lang="en-US" sz="1600" b="0" dirty="0"/>
              <a:t> </a:t>
            </a:r>
          </a:p>
          <a:p>
            <a:pPr marL="538163">
              <a:spcAft>
                <a:spcPts val="600"/>
              </a:spcAft>
              <a:buClr>
                <a:schemeClr val="tx1"/>
              </a:buClr>
            </a:pPr>
            <a:r>
              <a:rPr lang="en-US" sz="1600" b="0" dirty="0"/>
              <a:t>- singular vectors, 48h opt time </a:t>
            </a:r>
            <a:r>
              <a:rPr lang="en-US" sz="1600" b="0" dirty="0" err="1"/>
              <a:t>time</a:t>
            </a:r>
            <a:r>
              <a:rPr lang="en-US" sz="1600" b="0" dirty="0"/>
              <a:t>, T42</a:t>
            </a:r>
          </a:p>
          <a:p>
            <a:pPr marL="538163">
              <a:spcAft>
                <a:spcPts val="600"/>
              </a:spcAft>
              <a:buClr>
                <a:schemeClr val="tx1"/>
              </a:buClr>
            </a:pPr>
            <a:r>
              <a:rPr lang="en-US" sz="1600" b="0" dirty="0"/>
              <a:t>- perturbations from the Ensembles of Data Assimilation (EDA) </a:t>
            </a:r>
            <a:r>
              <a:rPr lang="en-US" sz="1600" b="0" dirty="0" smtClean="0"/>
              <a:t>T</a:t>
            </a:r>
            <a:r>
              <a:rPr lang="en-US" sz="1600" b="0" baseline="-25000" dirty="0" smtClean="0"/>
              <a:t>L</a:t>
            </a:r>
            <a:r>
              <a:rPr lang="en-US" sz="1600" b="0" dirty="0" smtClean="0"/>
              <a:t>399L137, 25 Members</a:t>
            </a:r>
            <a:endParaRPr lang="en-US" sz="1600" b="0" dirty="0">
              <a:solidFill>
                <a:srgbClr val="0344E5"/>
              </a:solidFill>
            </a:endParaRPr>
          </a:p>
          <a:p>
            <a:pPr marL="452438" indent="-184150">
              <a:spcAft>
                <a:spcPts val="600"/>
              </a:spcAft>
              <a:buClr>
                <a:schemeClr val="tx1"/>
              </a:buClr>
            </a:pPr>
            <a:r>
              <a:rPr lang="en-US" sz="1600" b="0" dirty="0">
                <a:solidFill>
                  <a:srgbClr val="0344E5"/>
                </a:solidFill>
              </a:rPr>
              <a:t>Model </a:t>
            </a:r>
            <a:r>
              <a:rPr lang="en-US" sz="1600" b="0" dirty="0" smtClean="0">
                <a:solidFill>
                  <a:srgbClr val="0344E5"/>
                </a:solidFill>
              </a:rPr>
              <a:t>uncertainties: </a:t>
            </a:r>
            <a:r>
              <a:rPr lang="en-US" sz="1600" b="0" dirty="0" smtClean="0"/>
              <a:t>SPPT and </a:t>
            </a:r>
            <a:r>
              <a:rPr lang="en-US" sz="1600" b="0" dirty="0"/>
              <a:t>SKEB</a:t>
            </a:r>
          </a:p>
        </p:txBody>
      </p:sp>
    </p:spTree>
    <p:extLst>
      <p:ext uri="{BB962C8B-B14F-4D97-AF65-F5344CB8AC3E}">
        <p14:creationId xmlns:p14="http://schemas.microsoft.com/office/powerpoint/2010/main" val="394909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2" y="1210732"/>
            <a:ext cx="7255933" cy="389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5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174" y="109333"/>
            <a:ext cx="8497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Ratio of mean </a:t>
            </a:r>
            <a:r>
              <a:rPr lang="en-GB" sz="2000" dirty="0" smtClean="0">
                <a:solidFill>
                  <a:schemeClr val="tx2"/>
                </a:solidFill>
              </a:rPr>
              <a:t>kinetic </a:t>
            </a:r>
            <a:r>
              <a:rPr lang="en-GB" sz="2000" dirty="0" smtClean="0">
                <a:solidFill>
                  <a:schemeClr val="tx2"/>
                </a:solidFill>
              </a:rPr>
              <a:t>energy of perturbed members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4" y="509442"/>
            <a:ext cx="8415867" cy="587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263" y="135466"/>
            <a:ext cx="8689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Relative </a:t>
            </a:r>
            <a:r>
              <a:rPr lang="en-GB" dirty="0" err="1" smtClean="0">
                <a:solidFill>
                  <a:schemeClr val="tx2"/>
                </a:solidFill>
              </a:rPr>
              <a:t>vorticity</a:t>
            </a:r>
            <a:r>
              <a:rPr lang="en-GB" dirty="0" smtClean="0">
                <a:solidFill>
                  <a:schemeClr val="tx2"/>
                </a:solidFill>
              </a:rPr>
              <a:t> at 850 </a:t>
            </a:r>
            <a:r>
              <a:rPr lang="en-GB" dirty="0" err="1" smtClean="0">
                <a:solidFill>
                  <a:schemeClr val="tx2"/>
                </a:solidFill>
              </a:rPr>
              <a:t>hPa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Typhoon </a:t>
            </a:r>
            <a:r>
              <a:rPr lang="en-GB" dirty="0" err="1" smtClean="0">
                <a:solidFill>
                  <a:schemeClr val="tx2"/>
                </a:solidFill>
              </a:rPr>
              <a:t>Wutip</a:t>
            </a:r>
            <a:r>
              <a:rPr lang="en-GB" dirty="0" smtClean="0">
                <a:solidFill>
                  <a:schemeClr val="tx2"/>
                </a:solidFill>
              </a:rPr>
              <a:t> (2013)</a:t>
            </a:r>
          </a:p>
          <a:p>
            <a:r>
              <a:rPr lang="en-GB" sz="1800" dirty="0" smtClean="0"/>
              <a:t>27-12-2013 00 UTC – cut along latitude 15.5</a:t>
            </a: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27453" y="2467301"/>
            <a:ext cx="189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Member 13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7453" y="4690439"/>
            <a:ext cx="182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Member 23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7453" y="846592"/>
            <a:ext cx="8453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/>
              <a:t>Ensemble mean (black), perturbed member (grey)</a:t>
            </a:r>
            <a:endParaRPr lang="en-GB" sz="2000" b="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42" y="1716838"/>
            <a:ext cx="6382056" cy="45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16350" y="1348686"/>
            <a:ext cx="129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Mean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22501" y="1348686"/>
            <a:ext cx="129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Rec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3090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MWF">
  <a:themeElements>
    <a:clrScheme name="">
      <a:dk1>
        <a:srgbClr val="000000"/>
      </a:dk1>
      <a:lt1>
        <a:srgbClr val="FFFFFF"/>
      </a:lt1>
      <a:dk2>
        <a:srgbClr val="00279F"/>
      </a:dk2>
      <a:lt2>
        <a:srgbClr val="919191"/>
      </a:lt2>
      <a:accent1>
        <a:srgbClr val="F95AB7"/>
      </a:accent1>
      <a:accent2>
        <a:srgbClr val="3365FB"/>
      </a:accent2>
      <a:accent3>
        <a:srgbClr val="FFFFFF"/>
      </a:accent3>
      <a:accent4>
        <a:srgbClr val="000000"/>
      </a:accent4>
      <a:accent5>
        <a:srgbClr val="FBB5D8"/>
      </a:accent5>
      <a:accent6>
        <a:srgbClr val="2D5BE3"/>
      </a:accent6>
      <a:hlink>
        <a:srgbClr val="919191"/>
      </a:hlink>
      <a:folHlink>
        <a:srgbClr val="51DC00"/>
      </a:folHlink>
    </a:clrScheme>
    <a:fontScheme name="Microsoft Office 98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15387</TotalTime>
  <Words>998</Words>
  <Application>Microsoft Macintosh PowerPoint</Application>
  <PresentationFormat>On-screen Show (4:3)</PresentationFormat>
  <Paragraphs>151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ECMWF</vt:lpstr>
      <vt:lpstr>The effect of perturbation re-centring on ensemble forecasts</vt:lpstr>
      <vt:lpstr>PowerPoint Presentation</vt:lpstr>
      <vt:lpstr>Initialization of the EPS</vt:lpstr>
      <vt:lpstr>PowerPoint Presentation</vt:lpstr>
      <vt:lpstr>PowerPoint Presentation</vt:lpstr>
      <vt:lpstr>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Slides</vt:lpstr>
      <vt:lpstr>PowerPoint Presentation</vt:lpstr>
      <vt:lpstr>Operational schedule  Early delivery suite introduced June 2004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Lang</dc:creator>
  <cp:lastModifiedBy>Simon Lang</cp:lastModifiedBy>
  <cp:revision>127</cp:revision>
  <cp:lastPrinted>2010-02-08T14:51:34Z</cp:lastPrinted>
  <dcterms:created xsi:type="dcterms:W3CDTF">2014-08-11T09:34:20Z</dcterms:created>
  <dcterms:modified xsi:type="dcterms:W3CDTF">2015-06-04T12:18:59Z</dcterms:modified>
</cp:coreProperties>
</file>