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80" r:id="rId4"/>
    <p:sldId id="260" r:id="rId5"/>
    <p:sldId id="282" r:id="rId6"/>
    <p:sldId id="281" r:id="rId7"/>
    <p:sldId id="262" r:id="rId8"/>
    <p:sldId id="265" r:id="rId9"/>
    <p:sldId id="266" r:id="rId10"/>
    <p:sldId id="264" r:id="rId11"/>
    <p:sldId id="283" r:id="rId12"/>
    <p:sldId id="263" r:id="rId13"/>
    <p:sldId id="286" r:id="rId14"/>
    <p:sldId id="287" r:id="rId15"/>
    <p:sldId id="28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99" r:id="rId25"/>
    <p:sldId id="298" r:id="rId26"/>
    <p:sldId id="289" r:id="rId27"/>
    <p:sldId id="291" r:id="rId28"/>
    <p:sldId id="293" r:id="rId29"/>
    <p:sldId id="294" r:id="rId30"/>
    <p:sldId id="295" r:id="rId31"/>
    <p:sldId id="296" r:id="rId32"/>
    <p:sldId id="297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01"/>
    <a:srgbClr val="E88212"/>
    <a:srgbClr val="CC0000"/>
    <a:srgbClr val="B83D00"/>
    <a:srgbClr val="5C1C49"/>
    <a:srgbClr val="713D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405"/>
        <p:guide orient="horz" pos="1439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06521-E956-48D9-8961-E8CE065F532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CD5C9-92BA-4478-BC3A-9DA545A940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D5C9-92BA-4478-BC3A-9DA545A9403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 descr="TTU 2 Title Pag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-42863"/>
            <a:ext cx="7513637" cy="1143001"/>
          </a:xfrm>
        </p:spPr>
        <p:txBody>
          <a:bodyPr/>
          <a:lstStyle>
            <a:lvl1pPr>
              <a:lnSpc>
                <a:spcPct val="120000"/>
              </a:lnSpc>
              <a:spcAft>
                <a:spcPct val="2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3076575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21304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3" name="Picture 19" descr="TTU 2 Title Pag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7188" y="-3175"/>
            <a:ext cx="1103312" cy="1139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algn="l" rtl="0" fontAlgn="base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fontAlgn="base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fontAlgn="base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TTU.jpg"/>
          <p:cNvPicPr>
            <a:picLocks noChangeAspect="1"/>
          </p:cNvPicPr>
          <p:nvPr/>
        </p:nvPicPr>
        <p:blipFill>
          <a:blip r:embed="rId2" cstate="print"/>
          <a:srcRect b="84000"/>
          <a:stretch>
            <a:fillRect/>
          </a:stretch>
        </p:blipFill>
        <p:spPr>
          <a:xfrm>
            <a:off x="0" y="0"/>
            <a:ext cx="9144000" cy="1097268"/>
          </a:xfrm>
          <a:prstGeom prst="rect">
            <a:avLst/>
          </a:prstGeom>
        </p:spPr>
      </p:pic>
      <p:pic>
        <p:nvPicPr>
          <p:cNvPr id="6" name="Picture 11" descr="TTU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82" y="326910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NOAA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898" y="3201649"/>
            <a:ext cx="136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14400" y="4981729"/>
            <a:ext cx="75100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Workshop on Meteorological Sensitivity Analysis and Data Assimilation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(The 10</a:t>
            </a:r>
            <a:r>
              <a:rPr lang="en-US" b="1" baseline="30000" dirty="0" smtClean="0">
                <a:solidFill>
                  <a:srgbClr val="002060"/>
                </a:solidFill>
                <a:latin typeface="+mj-lt"/>
              </a:rPr>
              <a:t>th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Adjoint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Workshop)</a:t>
            </a:r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Roanoke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, West Virginia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June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-5,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2015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9843" y="1131758"/>
            <a:ext cx="86493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The Use of Ensemble-Based Sensitivity with Observations to Improve Predictability of Severe Convective Events</a:t>
            </a:r>
          </a:p>
        </p:txBody>
      </p:sp>
      <p:pic>
        <p:nvPicPr>
          <p:cNvPr id="12" name="Picture 11" descr="dbz_no.gif"/>
          <p:cNvPicPr>
            <a:picLocks noChangeAspect="1"/>
          </p:cNvPicPr>
          <p:nvPr/>
        </p:nvPicPr>
        <p:blipFill>
          <a:blip r:embed="rId5" cstate="print"/>
          <a:srcRect l="38400" t="18133" r="27840" b="46933"/>
          <a:stretch>
            <a:fillRect/>
          </a:stretch>
        </p:blipFill>
        <p:spPr>
          <a:xfrm>
            <a:off x="450954" y="5403067"/>
            <a:ext cx="2112364" cy="1231710"/>
          </a:xfrm>
          <a:prstGeom prst="rect">
            <a:avLst/>
          </a:prstGeom>
        </p:spPr>
      </p:pic>
      <p:pic>
        <p:nvPicPr>
          <p:cNvPr id="13" name="Picture 12" descr="dbz_yes.gif"/>
          <p:cNvPicPr>
            <a:picLocks noChangeAspect="1"/>
          </p:cNvPicPr>
          <p:nvPr/>
        </p:nvPicPr>
        <p:blipFill>
          <a:blip r:embed="rId6" cstate="print"/>
          <a:srcRect l="38400" t="18133" r="27840" b="46933"/>
          <a:stretch>
            <a:fillRect/>
          </a:stretch>
        </p:blipFill>
        <p:spPr>
          <a:xfrm>
            <a:off x="6850503" y="5381469"/>
            <a:ext cx="2113613" cy="129475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39055" y="3667595"/>
            <a:ext cx="6205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Brian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Ancell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Aaron Hill, and Brock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Burghardt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(Texas Tech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800" dirty="0" smtClean="0"/>
              <a:t>Ensemble </a:t>
            </a:r>
            <a:r>
              <a:rPr lang="en-US" sz="4800" dirty="0" smtClean="0"/>
              <a:t>Sensitivity</a:t>
            </a:r>
            <a:endParaRPr lang="en-US" sz="48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304800" y="1143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304800" y="1600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latin typeface="Arial" pitchFamily="34" charset="0"/>
                <a:cs typeface="Arial" pitchFamily="34" charset="0"/>
              </a:rPr>
              <a:t>The Basic Recipe: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1)</a:t>
            </a:r>
            <a:r>
              <a:rPr kumimoji="0" lang="en-US" sz="25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 ensemble of forecasts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500" b="1" kern="0" baseline="0" dirty="0" smtClean="0">
                <a:latin typeface="Arial" pitchFamily="34" charset="0"/>
                <a:cs typeface="Arial" pitchFamily="34" charset="0"/>
              </a:rPr>
              <a:t>	2)</a:t>
            </a:r>
            <a:r>
              <a:rPr lang="en-US" sz="2500" b="1" kern="0" dirty="0" smtClean="0">
                <a:latin typeface="Arial" pitchFamily="34" charset="0"/>
                <a:cs typeface="Arial" pitchFamily="34" charset="0"/>
              </a:rPr>
              <a:t> The choice of a response function (R) at a forecast 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838200" y="5867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838200" y="4114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1143000" y="4572000"/>
            <a:ext cx="304800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AutoShape 7"/>
          <p:cNvSpPr>
            <a:spLocks noChangeAspect="1" noChangeArrowheads="1"/>
          </p:cNvSpPr>
          <p:nvPr/>
        </p:nvSpPr>
        <p:spPr bwMode="auto">
          <a:xfrm>
            <a:off x="1295400" y="54102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8"/>
          <p:cNvSpPr>
            <a:spLocks noChangeAspect="1" noChangeArrowheads="1"/>
          </p:cNvSpPr>
          <p:nvPr/>
        </p:nvSpPr>
        <p:spPr bwMode="auto">
          <a:xfrm>
            <a:off x="1905000" y="51816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9"/>
          <p:cNvSpPr>
            <a:spLocks noChangeAspect="1" noChangeArrowheads="1"/>
          </p:cNvSpPr>
          <p:nvPr/>
        </p:nvSpPr>
        <p:spPr bwMode="auto">
          <a:xfrm>
            <a:off x="3048000" y="51054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0"/>
          <p:cNvSpPr>
            <a:spLocks noChangeAspect="1" noChangeArrowheads="1"/>
          </p:cNvSpPr>
          <p:nvPr/>
        </p:nvSpPr>
        <p:spPr bwMode="auto">
          <a:xfrm>
            <a:off x="2743200" y="49530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1"/>
          <p:cNvSpPr>
            <a:spLocks noChangeAspect="1" noChangeArrowheads="1"/>
          </p:cNvSpPr>
          <p:nvPr/>
        </p:nvSpPr>
        <p:spPr bwMode="auto">
          <a:xfrm>
            <a:off x="1676400" y="55626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spect="1" noChangeArrowheads="1"/>
          </p:cNvSpPr>
          <p:nvPr/>
        </p:nvSpPr>
        <p:spPr bwMode="auto">
          <a:xfrm>
            <a:off x="3657600" y="48768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spect="1" noChangeArrowheads="1"/>
          </p:cNvSpPr>
          <p:nvPr/>
        </p:nvSpPr>
        <p:spPr bwMode="auto">
          <a:xfrm>
            <a:off x="2286000" y="48768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4"/>
          <p:cNvSpPr>
            <a:spLocks noChangeAspect="1" noChangeArrowheads="1"/>
          </p:cNvSpPr>
          <p:nvPr/>
        </p:nvSpPr>
        <p:spPr bwMode="auto">
          <a:xfrm>
            <a:off x="3124200" y="47244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5"/>
          <p:cNvSpPr>
            <a:spLocks noChangeAspect="1" noChangeArrowheads="1"/>
          </p:cNvSpPr>
          <p:nvPr/>
        </p:nvSpPr>
        <p:spPr bwMode="auto">
          <a:xfrm>
            <a:off x="2438400" y="54102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81000" y="480060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676400" y="5943600"/>
            <a:ext cx="2172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o </a:t>
            </a:r>
            <a:r>
              <a:rPr lang="en-US" sz="2400" dirty="0" smtClean="0"/>
              <a:t>(initial state)</a:t>
            </a:r>
            <a:r>
              <a:rPr lang="en-US" sz="2400" baseline="-25000" dirty="0" smtClean="0"/>
              <a:t> </a:t>
            </a:r>
            <a:endParaRPr lang="en-US" sz="2400" baseline="-25000" dirty="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919159" y="3503951"/>
            <a:ext cx="37513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Slope = ∂R/∂</a:t>
            </a:r>
            <a:r>
              <a:rPr lang="en-US" sz="2400" b="1" dirty="0" smtClean="0"/>
              <a:t>Xo </a:t>
            </a:r>
          </a:p>
          <a:p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Ensemble Sensitivity </a:t>
            </a:r>
            <a:endParaRPr lang="en-US" sz="2400" b="1" dirty="0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870834" y="4394617"/>
            <a:ext cx="4063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= </a:t>
            </a:r>
            <a:r>
              <a:rPr lang="en-US" b="1" dirty="0"/>
              <a:t>Covariance(</a:t>
            </a:r>
            <a:r>
              <a:rPr lang="en-US" b="1" dirty="0" err="1"/>
              <a:t>R,X</a:t>
            </a:r>
            <a:r>
              <a:rPr lang="en-US" b="1" baseline="-25000" dirty="0" err="1"/>
              <a:t>o</a:t>
            </a:r>
            <a:r>
              <a:rPr lang="en-US" b="1" dirty="0"/>
              <a:t>) / </a:t>
            </a:r>
            <a:r>
              <a:rPr lang="en-US" b="1" dirty="0" smtClean="0"/>
              <a:t>Variance(X</a:t>
            </a:r>
            <a:r>
              <a:rPr lang="en-US" b="1" baseline="-25000" dirty="0" smtClean="0"/>
              <a:t>o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752600" y="3886200"/>
            <a:ext cx="187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800" dirty="0" smtClean="0"/>
              <a:t>Ensemble </a:t>
            </a:r>
            <a:r>
              <a:rPr lang="en-US" sz="4800" dirty="0" smtClean="0"/>
              <a:t>Sensitivity</a:t>
            </a:r>
            <a:endParaRPr lang="en-US" sz="48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304800" y="1143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304800" y="1600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latin typeface="Arial" pitchFamily="34" charset="0"/>
                <a:cs typeface="Arial" pitchFamily="34" charset="0"/>
              </a:rPr>
              <a:t>The Basic Recipe: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1)</a:t>
            </a:r>
            <a:r>
              <a:rPr kumimoji="0" lang="en-US" sz="25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 ensemble of forecasts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500" b="1" kern="0" baseline="0" dirty="0" smtClean="0">
                <a:latin typeface="Arial" pitchFamily="34" charset="0"/>
                <a:cs typeface="Arial" pitchFamily="34" charset="0"/>
              </a:rPr>
              <a:t>	2)</a:t>
            </a:r>
            <a:r>
              <a:rPr lang="en-US" sz="2500" b="1" kern="0" dirty="0" smtClean="0">
                <a:latin typeface="Arial" pitchFamily="34" charset="0"/>
                <a:cs typeface="Arial" pitchFamily="34" charset="0"/>
              </a:rPr>
              <a:t> The choice of a response function (R) at a forecast 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838200" y="5867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838200" y="4114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1143000" y="4572000"/>
            <a:ext cx="304800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AutoShape 7"/>
          <p:cNvSpPr>
            <a:spLocks noChangeAspect="1" noChangeArrowheads="1"/>
          </p:cNvSpPr>
          <p:nvPr/>
        </p:nvSpPr>
        <p:spPr bwMode="auto">
          <a:xfrm>
            <a:off x="1295400" y="54102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8"/>
          <p:cNvSpPr>
            <a:spLocks noChangeAspect="1" noChangeArrowheads="1"/>
          </p:cNvSpPr>
          <p:nvPr/>
        </p:nvSpPr>
        <p:spPr bwMode="auto">
          <a:xfrm>
            <a:off x="1905000" y="51816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9"/>
          <p:cNvSpPr>
            <a:spLocks noChangeAspect="1" noChangeArrowheads="1"/>
          </p:cNvSpPr>
          <p:nvPr/>
        </p:nvSpPr>
        <p:spPr bwMode="auto">
          <a:xfrm>
            <a:off x="3048000" y="51054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0"/>
          <p:cNvSpPr>
            <a:spLocks noChangeAspect="1" noChangeArrowheads="1"/>
          </p:cNvSpPr>
          <p:nvPr/>
        </p:nvSpPr>
        <p:spPr bwMode="auto">
          <a:xfrm>
            <a:off x="2743200" y="49530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1"/>
          <p:cNvSpPr>
            <a:spLocks noChangeAspect="1" noChangeArrowheads="1"/>
          </p:cNvSpPr>
          <p:nvPr/>
        </p:nvSpPr>
        <p:spPr bwMode="auto">
          <a:xfrm>
            <a:off x="1676400" y="55626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spect="1" noChangeArrowheads="1"/>
          </p:cNvSpPr>
          <p:nvPr/>
        </p:nvSpPr>
        <p:spPr bwMode="auto">
          <a:xfrm>
            <a:off x="3657600" y="48768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spect="1" noChangeArrowheads="1"/>
          </p:cNvSpPr>
          <p:nvPr/>
        </p:nvSpPr>
        <p:spPr bwMode="auto">
          <a:xfrm>
            <a:off x="2286000" y="48768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4"/>
          <p:cNvSpPr>
            <a:spLocks noChangeAspect="1" noChangeArrowheads="1"/>
          </p:cNvSpPr>
          <p:nvPr/>
        </p:nvSpPr>
        <p:spPr bwMode="auto">
          <a:xfrm>
            <a:off x="3124200" y="47244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5"/>
          <p:cNvSpPr>
            <a:spLocks noChangeAspect="1" noChangeArrowheads="1"/>
          </p:cNvSpPr>
          <p:nvPr/>
        </p:nvSpPr>
        <p:spPr bwMode="auto">
          <a:xfrm>
            <a:off x="2438400" y="5410200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81000" y="480060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676400" y="5943600"/>
            <a:ext cx="2172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o </a:t>
            </a:r>
            <a:r>
              <a:rPr lang="en-US" sz="2400" dirty="0" smtClean="0"/>
              <a:t>(initial state)</a:t>
            </a:r>
            <a:r>
              <a:rPr lang="en-US" sz="2400" baseline="-25000" dirty="0" smtClean="0"/>
              <a:t> </a:t>
            </a:r>
            <a:endParaRPr lang="en-US" sz="2400" baseline="-25000" dirty="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919159" y="3503951"/>
            <a:ext cx="37513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Slope = ∂R/∂</a:t>
            </a:r>
            <a:r>
              <a:rPr lang="en-US" sz="2400" b="1" dirty="0" smtClean="0"/>
              <a:t>Xo </a:t>
            </a:r>
          </a:p>
          <a:p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Ensemble Sensitivity </a:t>
            </a:r>
            <a:endParaRPr lang="en-US" sz="2400" b="1" dirty="0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870834" y="4394617"/>
            <a:ext cx="406330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= </a:t>
            </a:r>
            <a:r>
              <a:rPr lang="en-US" b="1" dirty="0"/>
              <a:t>Covariance(</a:t>
            </a:r>
            <a:r>
              <a:rPr lang="en-US" b="1" dirty="0" err="1"/>
              <a:t>R,X</a:t>
            </a:r>
            <a:r>
              <a:rPr lang="en-US" b="1" baseline="-25000" dirty="0" err="1"/>
              <a:t>o</a:t>
            </a:r>
            <a:r>
              <a:rPr lang="en-US" b="1" dirty="0"/>
              <a:t>) / </a:t>
            </a:r>
            <a:r>
              <a:rPr lang="en-US" b="1" dirty="0" smtClean="0"/>
              <a:t>Variance(X</a:t>
            </a:r>
            <a:r>
              <a:rPr lang="en-US" b="1" baseline="-25000" dirty="0" smtClean="0"/>
              <a:t>o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b="1" dirty="0" smtClean="0"/>
              <a:t>Provides dynamical link to pure dynamical sensitivity </a:t>
            </a:r>
            <a:endParaRPr lang="en-US" b="1" dirty="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752600" y="3886200"/>
            <a:ext cx="187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</a:t>
            </a:r>
            <a:endParaRPr lang="en-US" u="sng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992916" y="4856812"/>
            <a:ext cx="7491" cy="4272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010405" y="5803691"/>
            <a:ext cx="7491" cy="4272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073655" y="6161914"/>
            <a:ext cx="4070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/>
              <a:t>(∂</a:t>
            </a:r>
            <a:r>
              <a:rPr lang="en-US" sz="2400" b="1" dirty="0" smtClean="0"/>
              <a:t>R/∂</a:t>
            </a:r>
            <a:r>
              <a:rPr lang="en-US" sz="2400" b="1" dirty="0" smtClean="0"/>
              <a:t>Xo</a:t>
            </a:r>
            <a:r>
              <a:rPr lang="en-US" sz="2400" b="1" dirty="0" smtClean="0"/>
              <a:t>)</a:t>
            </a:r>
            <a:r>
              <a:rPr lang="en-US" sz="1400" b="1" baseline="-25000" dirty="0" smtClean="0"/>
              <a:t>ENS</a:t>
            </a:r>
            <a:r>
              <a:rPr lang="en-US" sz="2400" b="1" dirty="0" smtClean="0"/>
              <a:t>= D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A(∂</a:t>
            </a:r>
            <a:r>
              <a:rPr lang="en-US" sz="2400" b="1" dirty="0"/>
              <a:t>R/∂</a:t>
            </a:r>
            <a:r>
              <a:rPr lang="en-US" sz="2400" b="1" dirty="0" smtClean="0"/>
              <a:t>Xo)</a:t>
            </a:r>
            <a:r>
              <a:rPr lang="en-US" sz="1400" b="1" baseline="-25000" dirty="0" smtClean="0"/>
              <a:t>ADJ</a:t>
            </a:r>
            <a:r>
              <a:rPr lang="en-US" sz="2400" b="1" dirty="0" smtClean="0"/>
              <a:t>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Convective Ensemble Sensitivity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pic>
        <p:nvPicPr>
          <p:cNvPr id="35" name="Picture 3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4789" t="7395" r="14789" b="4885"/>
          <a:stretch/>
        </p:blipFill>
        <p:spPr bwMode="auto">
          <a:xfrm>
            <a:off x="0" y="1524000"/>
            <a:ext cx="48006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4789" t="7395" r="14789" b="4898"/>
          <a:stretch/>
        </p:blipFill>
        <p:spPr bwMode="auto">
          <a:xfrm>
            <a:off x="4648200" y="1524000"/>
            <a:ext cx="44958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0" y="57807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/>
              <a:t>Sensitivity of 24-hr reflectivity in box to 500-hPa </a:t>
            </a:r>
            <a:r>
              <a:rPr lang="en-US" sz="2700" b="1" dirty="0" smtClean="0"/>
              <a:t>GPH</a:t>
            </a:r>
          </a:p>
          <a:p>
            <a:pPr algn="ctr"/>
            <a:r>
              <a:rPr lang="en-US" sz="2700" b="1" dirty="0" smtClean="0"/>
              <a:t>(Mean 500-hPa GPH in </a:t>
            </a:r>
            <a:r>
              <a:rPr lang="en-US" sz="2700" b="1" dirty="0" err="1" smtClean="0"/>
              <a:t>countours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67200" y="5486400"/>
            <a:ext cx="519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 </a:t>
            </a:r>
            <a:r>
              <a:rPr lang="en-US" sz="800" b="1" dirty="0" err="1" smtClean="0"/>
              <a:t>dBZ</a:t>
            </a:r>
            <a:r>
              <a:rPr lang="en-US" sz="800" b="1" dirty="0" smtClean="0"/>
              <a:t>/m</a:t>
            </a:r>
            <a:endParaRPr lang="en-US" sz="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649954" y="5486400"/>
            <a:ext cx="519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 </a:t>
            </a:r>
            <a:r>
              <a:rPr lang="en-US" sz="800" b="1" dirty="0" err="1" smtClean="0"/>
              <a:t>dBZ</a:t>
            </a:r>
            <a:r>
              <a:rPr lang="en-US" sz="800" b="1" dirty="0" smtClean="0"/>
              <a:t>/m</a:t>
            </a:r>
            <a:endParaRPr lang="en-US" sz="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2381" y="11213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12-hr</a:t>
            </a:r>
            <a:endParaRPr lang="en-US" sz="2400" b="1" dirty="0"/>
          </a:p>
        </p:txBody>
      </p:sp>
      <p:sp>
        <p:nvSpPr>
          <p:cNvPr id="48" name="Arc 47"/>
          <p:cNvSpPr/>
          <p:nvPr/>
        </p:nvSpPr>
        <p:spPr>
          <a:xfrm>
            <a:off x="5921115" y="749509"/>
            <a:ext cx="1993692" cy="2833140"/>
          </a:xfrm>
          <a:prstGeom prst="arc">
            <a:avLst>
              <a:gd name="adj1" fmla="val 480278"/>
              <a:gd name="adj2" fmla="val 5415813"/>
            </a:avLst>
          </a:prstGeom>
          <a:ln w="539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>
            <a:off x="1546486" y="707038"/>
            <a:ext cx="1993692" cy="2833140"/>
          </a:xfrm>
          <a:prstGeom prst="arc">
            <a:avLst>
              <a:gd name="adj1" fmla="val 480278"/>
              <a:gd name="adj2" fmla="val 5415813"/>
            </a:avLst>
          </a:prstGeom>
          <a:ln w="539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266606" y="4267200"/>
            <a:ext cx="3531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24-hr forecast position of dry line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>
          <a:xfrm flipV="1">
            <a:off x="6798342" y="3627620"/>
            <a:ext cx="306996" cy="82424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833141" y="3567659"/>
            <a:ext cx="477677" cy="90169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Convective Ensemble Sensitivity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5" name="TextBox 1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Sensitivity of maximum 24-hr simulated </a:t>
            </a:r>
            <a:r>
              <a:rPr lang="en-US" sz="2400" b="1" dirty="0" smtClean="0"/>
              <a:t>reflectivity in box </a:t>
            </a:r>
            <a:r>
              <a:rPr lang="en-US" sz="2400" b="1" dirty="0" smtClean="0"/>
              <a:t>to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700-hPa temperature</a:t>
            </a:r>
            <a:endParaRPr lang="en-US" sz="2400" b="1" dirty="0"/>
          </a:p>
        </p:txBody>
      </p:sp>
      <p:pic>
        <p:nvPicPr>
          <p:cNvPr id="16" name="Picture 15" descr="T700sensear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398"/>
            <a:ext cx="3886200" cy="4343401"/>
          </a:xfrm>
          <a:prstGeom prst="rect">
            <a:avLst/>
          </a:prstGeom>
        </p:spPr>
      </p:pic>
      <p:pic>
        <p:nvPicPr>
          <p:cNvPr id="17" name="Picture 16" descr="t700s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1" y="1295399"/>
            <a:ext cx="3886200" cy="4343401"/>
          </a:xfrm>
          <a:prstGeom prst="rect">
            <a:avLst/>
          </a:prstGeom>
        </p:spPr>
      </p:pic>
      <p:pic>
        <p:nvPicPr>
          <p:cNvPr id="18" name="Picture 17" descr="t700b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8200" y="1295400"/>
            <a:ext cx="476250" cy="403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35527" y="5257800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 </a:t>
            </a:r>
            <a:r>
              <a:rPr lang="en-US" sz="1000" dirty="0" err="1" smtClean="0"/>
              <a:t>dBZ</a:t>
            </a:r>
            <a:r>
              <a:rPr lang="en-US" sz="1000" dirty="0" smtClean="0"/>
              <a:t>/C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5638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 HR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5638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 HR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51881" y="2323475"/>
            <a:ext cx="1364104" cy="809469"/>
          </a:xfrm>
          <a:prstGeom prst="straightConnector1">
            <a:avLst/>
          </a:prstGeom>
          <a:ln w="539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9843" y="2623279"/>
            <a:ext cx="1336621" cy="871927"/>
          </a:xfrm>
          <a:prstGeom prst="straightConnector1">
            <a:avLst/>
          </a:prstGeom>
          <a:ln w="539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Convective Ensemble Sensitivity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1" name="TextBox 10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Sensitivity of maximum 20-hr vertical velocity </a:t>
            </a:r>
            <a:r>
              <a:rPr lang="en-US" sz="2400" b="1" dirty="0" smtClean="0"/>
              <a:t>in box to </a:t>
            </a:r>
          </a:p>
          <a:p>
            <a:pPr algn="ctr"/>
            <a:r>
              <a:rPr lang="en-US" sz="2400" b="1" dirty="0" smtClean="0"/>
              <a:t>2-meter </a:t>
            </a:r>
            <a:r>
              <a:rPr lang="en-US" sz="2400" b="1" dirty="0" smtClean="0"/>
              <a:t>dew point temperature </a:t>
            </a:r>
          </a:p>
          <a:p>
            <a:pPr algn="ctr"/>
            <a:r>
              <a:rPr lang="en-US" sz="2400" b="1" dirty="0" smtClean="0"/>
              <a:t>(Mean 2-meter dew point temperature in contours)</a:t>
            </a:r>
            <a:endParaRPr lang="en-US" sz="2400" b="1" dirty="0"/>
          </a:p>
        </p:txBody>
      </p:sp>
      <p:pic>
        <p:nvPicPr>
          <p:cNvPr id="12" name="Picture 11" descr="sfc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295400"/>
            <a:ext cx="5410200" cy="44288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9000" y="55626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 </a:t>
            </a:r>
            <a:r>
              <a:rPr lang="en-US" sz="1000" dirty="0" smtClean="0"/>
              <a:t>m/s/C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73573" y="1061379"/>
            <a:ext cx="500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12-hr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Convective Ensemble Sensitivity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1" name="TextBox 10"/>
          <p:cNvSpPr txBox="1"/>
          <p:nvPr/>
        </p:nvSpPr>
        <p:spPr>
          <a:xfrm>
            <a:off x="0" y="626684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Sensitivity of </a:t>
            </a:r>
            <a:r>
              <a:rPr lang="en-US" sz="2000" b="1" dirty="0" smtClean="0"/>
              <a:t>24-hr </a:t>
            </a:r>
            <a:r>
              <a:rPr lang="en-US" sz="2000" b="1" dirty="0" smtClean="0"/>
              <a:t>average reflectivity</a:t>
            </a:r>
            <a:r>
              <a:rPr lang="en-US" sz="2000" b="1" dirty="0" smtClean="0"/>
              <a:t> to 2-meter water vapor mixing ratio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24010" y="6132226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 </a:t>
            </a:r>
            <a:r>
              <a:rPr lang="en-US" sz="1000" dirty="0" smtClean="0"/>
              <a:t>m/s/C</a:t>
            </a:r>
            <a:endParaRPr lang="en-US" sz="1000" dirty="0"/>
          </a:p>
        </p:txBody>
      </p:sp>
      <p:pic>
        <p:nvPicPr>
          <p:cNvPr id="8" name="Picture 7" descr="PCFs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958" y="2143593"/>
            <a:ext cx="5851005" cy="4139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4984" y="2488368"/>
            <a:ext cx="617477" cy="120032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</a:t>
            </a:r>
            <a:endParaRPr lang="en-US" sz="7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577" y="5828250"/>
            <a:ext cx="389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12-hr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40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ym typeface="Wingdings" pitchFamily="2" charset="2"/>
              </a:rPr>
              <a:t> Sensitivity-based </a:t>
            </a:r>
            <a:r>
              <a:rPr lang="en-US" sz="2400" b="1" dirty="0" err="1" smtClean="0">
                <a:sym typeface="Wingdings" pitchFamily="2" charset="2"/>
              </a:rPr>
              <a:t>subsetting</a:t>
            </a:r>
            <a:r>
              <a:rPr lang="en-US" sz="2400" b="1" dirty="0" smtClean="0">
                <a:sym typeface="Wingdings" pitchFamily="2" charset="2"/>
              </a:rPr>
              <a:t> benefits from statistical AND direct dynamical relationships…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Methodology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200" b="1" u="sng" kern="0" noProof="0" dirty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ensitivity</a:t>
            </a:r>
            <a:r>
              <a:rPr lang="en-US" sz="3200" b="1" u="sng" kern="0" noProof="0" dirty="0" smtClean="0">
                <a:latin typeface="+mn-lt"/>
              </a:rPr>
              <a:t>-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</a:t>
            </a:r>
            <a:r>
              <a:rPr lang="en-US" sz="3200" b="1" u="sng" kern="0" noProof="0" dirty="0" smtClean="0">
                <a:latin typeface="+mn-lt"/>
              </a:rPr>
              <a:t>E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nsemble </a:t>
            </a:r>
            <a:r>
              <a:rPr lang="en-US" sz="3200" b="1" u="sng" kern="0" noProof="0" dirty="0" smtClean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ubsets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dirty="0" smtClean="0">
                <a:latin typeface="+mn-lt"/>
              </a:rPr>
              <a:t>Identify high-impact response at a later forecast time (e.g. 24 hr)</a:t>
            </a:r>
            <a:endParaRPr kumimoji="0" lang="en-US" sz="2600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Methodology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200" b="1" u="sng" kern="0" noProof="0" dirty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ensitivity</a:t>
            </a:r>
            <a:r>
              <a:rPr lang="en-US" sz="3200" b="1" u="sng" kern="0" noProof="0" dirty="0" smtClean="0">
                <a:latin typeface="+mn-lt"/>
              </a:rPr>
              <a:t>-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</a:t>
            </a:r>
            <a:r>
              <a:rPr lang="en-US" sz="3200" b="1" u="sng" kern="0" noProof="0" dirty="0" smtClean="0">
                <a:latin typeface="+mn-lt"/>
              </a:rPr>
              <a:t>E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nsemble </a:t>
            </a:r>
            <a:r>
              <a:rPr lang="en-US" sz="3200" b="1" u="sng" kern="0" noProof="0" dirty="0" smtClean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ubsets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dirty="0" smtClean="0">
                <a:latin typeface="+mn-lt"/>
              </a:rPr>
              <a:t>Identify high-impact response at a later forecast time (e.g. 24 hr)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kumimoji="0" lang="en-US" sz="2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ensemble sensitivity of response</a:t>
            </a:r>
            <a:r>
              <a:rPr kumimoji="0" lang="en-US" sz="26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atmospheric state at early forecast time (e.g. 6 hr)</a:t>
            </a:r>
            <a:endParaRPr kumimoji="0" lang="en-US" sz="2600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Methodology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200" b="1" u="sng" kern="0" noProof="0" dirty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ensitivity</a:t>
            </a:r>
            <a:r>
              <a:rPr lang="en-US" sz="3200" b="1" u="sng" kern="0" noProof="0" dirty="0" smtClean="0">
                <a:latin typeface="+mn-lt"/>
              </a:rPr>
              <a:t>-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</a:t>
            </a:r>
            <a:r>
              <a:rPr lang="en-US" sz="3200" b="1" u="sng" kern="0" noProof="0" dirty="0" smtClean="0">
                <a:latin typeface="+mn-lt"/>
              </a:rPr>
              <a:t>E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nsemble </a:t>
            </a:r>
            <a:r>
              <a:rPr lang="en-US" sz="3200" b="1" u="sng" kern="0" noProof="0" dirty="0" smtClean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ubsets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dirty="0" smtClean="0">
                <a:latin typeface="+mn-lt"/>
              </a:rPr>
              <a:t>Identify high-impact response at a later forecast time (e.g. 24 hr)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kumimoji="0" lang="en-US" sz="2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ensemble sensitivity of response</a:t>
            </a:r>
            <a:r>
              <a:rPr kumimoji="0" lang="en-US" sz="26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atmospheric state at early forecast time (e.g. 6 hr)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noProof="0" dirty="0" smtClean="0">
                <a:latin typeface="+mn-lt"/>
              </a:rPr>
              <a:t>Compare all members against observations at the early forecast time</a:t>
            </a:r>
            <a:endParaRPr kumimoji="0" lang="en-US" sz="2600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Methodology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200" b="1" u="sng" kern="0" noProof="0" dirty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ensitivity</a:t>
            </a:r>
            <a:r>
              <a:rPr lang="en-US" sz="3200" b="1" u="sng" kern="0" noProof="0" dirty="0" smtClean="0">
                <a:latin typeface="+mn-lt"/>
              </a:rPr>
              <a:t>-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</a:t>
            </a:r>
            <a:r>
              <a:rPr lang="en-US" sz="3200" b="1" u="sng" kern="0" noProof="0" dirty="0" smtClean="0">
                <a:latin typeface="+mn-lt"/>
              </a:rPr>
              <a:t>E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nsemble </a:t>
            </a:r>
            <a:r>
              <a:rPr lang="en-US" sz="3200" b="1" u="sng" kern="0" noProof="0" dirty="0" smtClean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ubsets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dirty="0" smtClean="0">
                <a:latin typeface="+mn-lt"/>
              </a:rPr>
              <a:t>Identify high-impact response at a later forecast time (e.g. 24 hr)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kumimoji="0" lang="en-US" sz="2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ensemble sensitivity of response</a:t>
            </a:r>
            <a:r>
              <a:rPr kumimoji="0" lang="en-US" sz="26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atmospheric state at early forecast time (e.g. 6 hr)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noProof="0" dirty="0" smtClean="0">
                <a:latin typeface="+mn-lt"/>
              </a:rPr>
              <a:t>Compare all members against observations at the early forecast time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  <a:r>
              <a:rPr kumimoji="0" lang="en-US" sz="2600" b="1" i="0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ensemble subset of members with smallest errors in sensitive regions</a:t>
            </a:r>
            <a:endParaRPr kumimoji="0" lang="en-US" sz="2600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capability now exists to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run real</a:t>
            </a:r>
            <a:r>
              <a:rPr lang="en-US" sz="3000" kern="0" dirty="0">
                <a:latin typeface="+mn-lt"/>
              </a:rPr>
              <a:t>-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time, high</a:t>
            </a:r>
            <a:r>
              <a:rPr lang="en-US" sz="3000" kern="0" noProof="0" dirty="0" smtClean="0">
                <a:latin typeface="+mn-lt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ensemble data assimilation/forecasting systems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  <a:sym typeface="Wingdings" pitchFamily="2" charset="2"/>
              </a:rPr>
              <a:t>      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TTU WRF DART system runs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36hr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  <a:sym typeface="Wingdings" pitchFamily="2" charset="2"/>
              </a:rPr>
              <a:t> </a:t>
            </a:r>
            <a:r>
              <a:rPr lang="en-US" sz="2000" kern="0" dirty="0" smtClean="0">
                <a:latin typeface="+mn-lt"/>
                <a:sym typeface="Wingdings" pitchFamily="2" charset="2"/>
              </a:rPr>
              <a:t>    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forecasts with 25 members at 4km grid spacing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TUe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0996" y="2333484"/>
            <a:ext cx="2848131" cy="174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Methodology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200" b="1" u="sng" kern="0" noProof="0" dirty="0" smtClean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ensitivity</a:t>
            </a:r>
            <a:r>
              <a:rPr lang="en-US" sz="3200" b="1" u="sng" kern="0" noProof="0" dirty="0">
                <a:latin typeface="+mn-lt"/>
              </a:rPr>
              <a:t>-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</a:t>
            </a:r>
            <a:r>
              <a:rPr lang="en-US" sz="3200" b="1" u="sng" kern="0" noProof="0" dirty="0" smtClean="0">
                <a:latin typeface="+mn-lt"/>
              </a:rPr>
              <a:t>E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nsemble </a:t>
            </a:r>
            <a:r>
              <a:rPr lang="en-US" sz="3200" b="1" u="sng" kern="0" noProof="0" dirty="0" smtClean="0">
                <a:latin typeface="+mn-lt"/>
              </a:rPr>
              <a:t>S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ubsets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dirty="0" smtClean="0">
                <a:latin typeface="+mn-lt"/>
              </a:rPr>
              <a:t>Identify high-impact response at a later forecast time (e.g. 24 hr)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kumimoji="0" lang="en-US" sz="2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ensemble sensitivity of response</a:t>
            </a:r>
            <a:r>
              <a:rPr kumimoji="0" lang="en-US" sz="26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atmospheric state at early forecast time (e.g. 6 hr)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noProof="0" dirty="0" smtClean="0">
                <a:latin typeface="+mn-lt"/>
              </a:rPr>
              <a:t>Compare all members against observations at the early forecast time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  <a:r>
              <a:rPr kumimoji="0" lang="en-US" sz="2600" b="1" i="0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ensemble subset of members with smallest errors in sensitive regions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600" b="1" kern="0" baseline="0" noProof="0" dirty="0" smtClean="0">
                <a:latin typeface="+mn-lt"/>
              </a:rPr>
              <a:t>Compare</a:t>
            </a:r>
            <a:r>
              <a:rPr lang="en-US" sz="2600" b="1" kern="0" noProof="0" dirty="0" smtClean="0">
                <a:latin typeface="+mn-lt"/>
              </a:rPr>
              <a:t> skill of subset to full ensemble to measure the success of the technique</a:t>
            </a:r>
            <a:endParaRPr kumimoji="0" lang="en-US" sz="2600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Sensitivity-Based Subsets: Synoptic-Scale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35093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2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Idealized</a:t>
            </a:r>
            <a:r>
              <a:rPr kumimoji="0" lang="en-US" sz="26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experiment for land-falling North American </a:t>
            </a:r>
            <a:r>
              <a:rPr kumimoji="0" lang="en-US" sz="26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midlatitude</a:t>
            </a:r>
            <a:r>
              <a:rPr kumimoji="0" lang="en-US" sz="26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cyclones for a full winter season (2009-2010)</a:t>
            </a:r>
            <a:r>
              <a:rPr kumimoji="0" lang="en-US" sz="2600" b="1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600" b="1" kern="0" noProof="0" dirty="0" smtClean="0">
                <a:latin typeface="+mn-lt"/>
              </a:rPr>
              <a:t> 80-member ensemble</a:t>
            </a: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kumimoji="0" lang="en-US" sz="2600" b="1" i="0" strike="noStrike" kern="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strike="noStrike" kern="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8-member subset</a:t>
            </a: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600" b="1" kern="0" noProof="0" dirty="0">
                <a:latin typeface="+mn-lt"/>
              </a:rPr>
              <a:t> </a:t>
            </a:r>
            <a:r>
              <a:rPr lang="en-US" sz="2600" b="1" kern="0" noProof="0" dirty="0" smtClean="0">
                <a:latin typeface="+mn-lt"/>
              </a:rPr>
              <a:t>Response = 24-hr </a:t>
            </a:r>
            <a:r>
              <a:rPr lang="en-US" sz="2600" b="1" kern="0" noProof="0" dirty="0" smtClean="0">
                <a:latin typeface="+mn-lt"/>
              </a:rPr>
              <a:t>average cyclone </a:t>
            </a:r>
            <a:r>
              <a:rPr lang="en-US" sz="2600" b="1" kern="0" noProof="0" dirty="0" smtClean="0">
                <a:latin typeface="+mn-lt"/>
              </a:rPr>
              <a:t>central pressure </a:t>
            </a: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kumimoji="0" lang="en-US" sz="2600" b="1" i="0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to 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observations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(RMS fit) 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6</a:t>
            </a:r>
            <a:r>
              <a:rPr kumimoji="0" lang="en-US" sz="2600" b="1" i="0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 over greatest 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</a:t>
            </a:r>
            <a:r>
              <a:rPr kumimoji="0" lang="en-US" sz="2600" b="1" i="0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ensemble sensitivity magnitudes</a:t>
            </a: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600" b="1" kern="0" noProof="0" dirty="0">
                <a:latin typeface="+mn-lt"/>
              </a:rPr>
              <a:t> </a:t>
            </a:r>
            <a:r>
              <a:rPr lang="en-US" sz="2600" b="1" kern="0" dirty="0" smtClean="0">
                <a:solidFill>
                  <a:srgbClr val="0070C0"/>
                </a:solidFill>
                <a:latin typeface="+mn-lt"/>
              </a:rPr>
              <a:t>O</a:t>
            </a:r>
            <a:r>
              <a:rPr lang="en-US" sz="2600" b="1" kern="0" noProof="0" dirty="0" err="1" smtClean="0">
                <a:solidFill>
                  <a:srgbClr val="0070C0"/>
                </a:solidFill>
                <a:latin typeface="+mn-lt"/>
              </a:rPr>
              <a:t>bservations</a:t>
            </a:r>
            <a:r>
              <a:rPr lang="en-US" sz="2600" b="1" kern="0" noProof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600" b="1" kern="0" noProof="0" dirty="0" smtClean="0">
                <a:solidFill>
                  <a:srgbClr val="0070C0"/>
                </a:solidFill>
                <a:latin typeface="+mn-lt"/>
              </a:rPr>
              <a:t>taken from </a:t>
            </a:r>
            <a:r>
              <a:rPr lang="en-US" sz="2600" b="1" kern="0" dirty="0" smtClean="0">
                <a:solidFill>
                  <a:srgbClr val="0070C0"/>
                </a:solidFill>
                <a:latin typeface="+mn-lt"/>
              </a:rPr>
              <a:t>model </a:t>
            </a:r>
            <a:r>
              <a:rPr lang="en-US" sz="2600" b="1" kern="0" dirty="0" smtClean="0">
                <a:solidFill>
                  <a:srgbClr val="0070C0"/>
                </a:solidFill>
                <a:latin typeface="+mn-lt"/>
              </a:rPr>
              <a:t>run within ensemble, </a:t>
            </a:r>
            <a:r>
              <a:rPr lang="en-US" sz="2600" b="1" kern="0" dirty="0" smtClean="0">
                <a:solidFill>
                  <a:srgbClr val="0070C0"/>
                </a:solidFill>
                <a:latin typeface="+mn-lt"/>
              </a:rPr>
              <a:t>assumed available everywhere</a:t>
            </a:r>
            <a:endParaRPr kumimoji="0" lang="en-US" sz="2600" b="1" i="0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Sensitivity-Based Subsets: Synoptic-Scale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7570033" y="1801318"/>
            <a:ext cx="15739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Error reduction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500GPH = 16%</a:t>
            </a:r>
            <a:endParaRPr lang="en-US" sz="1400" b="1" dirty="0">
              <a:solidFill>
                <a:schemeClr val="accent2"/>
              </a:solidFill>
              <a:latin typeface="Times New Roman" pitchFamily="18" charset="0"/>
              <a:sym typeface="Wingdings" pitchFamily="2" charset="2"/>
            </a:endParaRP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850GPH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=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20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%</a:t>
            </a:r>
            <a:endParaRPr lang="en-US" sz="1400" b="1" dirty="0">
              <a:solidFill>
                <a:schemeClr val="accent2"/>
              </a:solidFill>
              <a:latin typeface="Times New Roman" pitchFamily="18" charset="0"/>
              <a:sym typeface="Wingdings" pitchFamily="2" charset="2"/>
            </a:endParaRP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SLP = 20%</a:t>
            </a:r>
            <a:endParaRPr lang="en-US" sz="1400" b="1" dirty="0">
              <a:solidFill>
                <a:schemeClr val="accent2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4" name="Text Box 136"/>
          <p:cNvSpPr txBox="1">
            <a:spLocks noChangeArrowheads="1"/>
          </p:cNvSpPr>
          <p:nvPr/>
        </p:nvSpPr>
        <p:spPr bwMode="auto">
          <a:xfrm>
            <a:off x="7615003" y="4663190"/>
            <a:ext cx="15289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Error reduction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500GPH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=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20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% 850GPH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=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24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%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SLP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=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24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%</a:t>
            </a:r>
            <a:endParaRPr lang="en-US" sz="1400" b="1" dirty="0">
              <a:solidFill>
                <a:schemeClr val="accent2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679553" y="3661346"/>
            <a:ext cx="192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 500hPa GPH</a:t>
            </a:r>
            <a:endParaRPr lang="en-US" sz="2000" b="1" dirty="0"/>
          </a:p>
        </p:txBody>
      </p:sp>
      <p:sp>
        <p:nvSpPr>
          <p:cNvPr id="16" name="Text Box 142"/>
          <p:cNvSpPr txBox="1">
            <a:spLocks noChangeArrowheads="1"/>
          </p:cNvSpPr>
          <p:nvPr/>
        </p:nvSpPr>
        <p:spPr bwMode="auto">
          <a:xfrm>
            <a:off x="3212892" y="3672589"/>
            <a:ext cx="20636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 850hPa GPH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59607" y="2188565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CASES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-972060" y="501733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LARGEST </a:t>
            </a:r>
            <a:r>
              <a:rPr lang="en-US" b="1" dirty="0" smtClean="0">
                <a:solidFill>
                  <a:srgbClr val="000000"/>
                </a:solidFill>
              </a:rPr>
              <a:t>SPREAD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8" name="Picture 17" descr="500allPROJ.jpg"/>
          <p:cNvPicPr>
            <a:picLocks noChangeAspect="1"/>
          </p:cNvPicPr>
          <p:nvPr/>
        </p:nvPicPr>
        <p:blipFill>
          <a:blip r:embed="rId3" cstate="print"/>
          <a:srcRect l="5208" r="8680"/>
          <a:stretch>
            <a:fillRect/>
          </a:stretch>
        </p:blipFill>
        <p:spPr>
          <a:xfrm>
            <a:off x="338883" y="1247462"/>
            <a:ext cx="2389327" cy="2425128"/>
          </a:xfrm>
          <a:prstGeom prst="rect">
            <a:avLst/>
          </a:prstGeom>
        </p:spPr>
      </p:pic>
      <p:pic>
        <p:nvPicPr>
          <p:cNvPr id="19" name="Picture 18" descr="850allPROJ.jpg"/>
          <p:cNvPicPr>
            <a:picLocks noChangeAspect="1"/>
          </p:cNvPicPr>
          <p:nvPr/>
        </p:nvPicPr>
        <p:blipFill>
          <a:blip r:embed="rId4" cstate="print"/>
          <a:srcRect l="5208" r="8680"/>
          <a:stretch>
            <a:fillRect/>
          </a:stretch>
        </p:blipFill>
        <p:spPr>
          <a:xfrm>
            <a:off x="2737309" y="1259174"/>
            <a:ext cx="2434298" cy="2428406"/>
          </a:xfrm>
          <a:prstGeom prst="rect">
            <a:avLst/>
          </a:prstGeom>
        </p:spPr>
      </p:pic>
      <p:pic>
        <p:nvPicPr>
          <p:cNvPr id="20" name="Picture 19" descr="SLPallPROJ.jpg"/>
          <p:cNvPicPr>
            <a:picLocks noChangeAspect="1"/>
          </p:cNvPicPr>
          <p:nvPr/>
        </p:nvPicPr>
        <p:blipFill>
          <a:blip r:embed="rId5" cstate="print"/>
          <a:srcRect l="5208" r="8680"/>
          <a:stretch>
            <a:fillRect/>
          </a:stretch>
        </p:blipFill>
        <p:spPr>
          <a:xfrm>
            <a:off x="5240667" y="1259174"/>
            <a:ext cx="2449287" cy="2443396"/>
          </a:xfrm>
          <a:prstGeom prst="rect">
            <a:avLst/>
          </a:prstGeom>
        </p:spPr>
      </p:pic>
      <p:sp>
        <p:nvSpPr>
          <p:cNvPr id="17" name="Text Box 143"/>
          <p:cNvSpPr txBox="1">
            <a:spLocks noChangeArrowheads="1"/>
          </p:cNvSpPr>
          <p:nvPr/>
        </p:nvSpPr>
        <p:spPr bwMode="auto">
          <a:xfrm>
            <a:off x="6046034" y="3661346"/>
            <a:ext cx="1014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/>
              <a:t>   SLP</a:t>
            </a:r>
          </a:p>
        </p:txBody>
      </p:sp>
      <p:pic>
        <p:nvPicPr>
          <p:cNvPr id="24" name="Picture 23" descr="500highspreadPROJ.jpg"/>
          <p:cNvPicPr>
            <a:picLocks noChangeAspect="1"/>
          </p:cNvPicPr>
          <p:nvPr/>
        </p:nvPicPr>
        <p:blipFill>
          <a:blip r:embed="rId6" cstate="print"/>
          <a:srcRect l="5208" r="8680"/>
          <a:stretch>
            <a:fillRect/>
          </a:stretch>
        </p:blipFill>
        <p:spPr>
          <a:xfrm>
            <a:off x="280896" y="4040716"/>
            <a:ext cx="2413870" cy="2405054"/>
          </a:xfrm>
          <a:prstGeom prst="rect">
            <a:avLst/>
          </a:prstGeom>
        </p:spPr>
      </p:pic>
      <p:pic>
        <p:nvPicPr>
          <p:cNvPr id="25" name="Picture 24" descr="850highspreadPROJ.jpg"/>
          <p:cNvPicPr>
            <a:picLocks noChangeAspect="1"/>
          </p:cNvPicPr>
          <p:nvPr/>
        </p:nvPicPr>
        <p:blipFill>
          <a:blip r:embed="rId7" cstate="print"/>
          <a:srcRect l="5208" r="8680"/>
          <a:stretch>
            <a:fillRect/>
          </a:stretch>
        </p:blipFill>
        <p:spPr>
          <a:xfrm>
            <a:off x="2734752" y="4047344"/>
            <a:ext cx="2451845" cy="2398425"/>
          </a:xfrm>
          <a:prstGeom prst="rect">
            <a:avLst/>
          </a:prstGeom>
        </p:spPr>
      </p:pic>
      <p:pic>
        <p:nvPicPr>
          <p:cNvPr id="26" name="Picture 25" descr="SLPhighspreadPROJ.jpg"/>
          <p:cNvPicPr>
            <a:picLocks noChangeAspect="1"/>
          </p:cNvPicPr>
          <p:nvPr/>
        </p:nvPicPr>
        <p:blipFill>
          <a:blip r:embed="rId8" cstate="print"/>
          <a:srcRect l="5208" r="8680"/>
          <a:stretch>
            <a:fillRect/>
          </a:stretch>
        </p:blipFill>
        <p:spPr>
          <a:xfrm>
            <a:off x="5261546" y="4056646"/>
            <a:ext cx="2443397" cy="238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Sensitivity-Based Subsets: Convective-Scale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30596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800" b="1" kern="0" dirty="0" smtClean="0">
                <a:latin typeface="+mn-lt"/>
                <a:sym typeface="Wingdings" pitchFamily="2" charset="2"/>
              </a:rPr>
              <a:t> Can synoptic-scale success be reproduced with surface-based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convective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sensitivity?</a:t>
            </a:r>
            <a:endParaRPr lang="en-US" sz="2600" b="1" u="sng" kern="0" noProof="0" dirty="0" smtClean="0"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Sensitivity-Based Subsets: Convective-Scale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30596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800" b="1" kern="0" dirty="0" smtClean="0">
                <a:latin typeface="+mn-lt"/>
                <a:sym typeface="Wingdings" pitchFamily="2" charset="2"/>
              </a:rPr>
              <a:t> Can synoptic-scale success be reproduced with surface-based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convective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sensitivity?</a:t>
            </a:r>
            <a:endParaRPr lang="en-US" sz="2600" b="1" u="sng" kern="0" noProof="0" dirty="0" smtClean="0"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 smtClean="0">
              <a:latin typeface="+mn-lt"/>
            </a:endParaRPr>
          </a:p>
        </p:txBody>
      </p:sp>
      <p:pic>
        <p:nvPicPr>
          <p:cNvPr id="5" name="Picture 4" descr="Bimod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71" y="2873895"/>
            <a:ext cx="3541275" cy="2582526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945504" y="517785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16773" y="2953063"/>
            <a:ext cx="28731" cy="2224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5205333" y="3507699"/>
            <a:ext cx="2424660" cy="142656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AutoShape 7"/>
          <p:cNvSpPr>
            <a:spLocks noChangeAspect="1" noChangeArrowheads="1"/>
          </p:cNvSpPr>
          <p:nvPr/>
        </p:nvSpPr>
        <p:spPr bwMode="auto">
          <a:xfrm>
            <a:off x="5402704" y="4720653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5517629" y="4896787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7380156" y="3486463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 noChangeAspect="1" noChangeArrowheads="1"/>
          </p:cNvSpPr>
          <p:nvPr/>
        </p:nvSpPr>
        <p:spPr bwMode="auto">
          <a:xfrm>
            <a:off x="7285218" y="3723807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1"/>
          <p:cNvSpPr>
            <a:spLocks noChangeAspect="1" noChangeArrowheads="1"/>
          </p:cNvSpPr>
          <p:nvPr/>
        </p:nvSpPr>
        <p:spPr bwMode="auto">
          <a:xfrm>
            <a:off x="5543861" y="4798102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2"/>
          <p:cNvSpPr>
            <a:spLocks noChangeAspect="1" noChangeArrowheads="1"/>
          </p:cNvSpPr>
          <p:nvPr/>
        </p:nvSpPr>
        <p:spPr bwMode="auto">
          <a:xfrm>
            <a:off x="7420130" y="3617627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3"/>
          <p:cNvSpPr>
            <a:spLocks noChangeAspect="1" noChangeArrowheads="1"/>
          </p:cNvSpPr>
          <p:nvPr/>
        </p:nvSpPr>
        <p:spPr bwMode="auto">
          <a:xfrm>
            <a:off x="5583835" y="4636958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4"/>
          <p:cNvSpPr>
            <a:spLocks noChangeAspect="1" noChangeArrowheads="1"/>
          </p:cNvSpPr>
          <p:nvPr/>
        </p:nvSpPr>
        <p:spPr bwMode="auto">
          <a:xfrm>
            <a:off x="7561287" y="3690079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5"/>
          <p:cNvSpPr>
            <a:spLocks noChangeAspect="1" noChangeArrowheads="1"/>
          </p:cNvSpPr>
          <p:nvPr/>
        </p:nvSpPr>
        <p:spPr bwMode="auto">
          <a:xfrm>
            <a:off x="5631304" y="4840574"/>
            <a:ext cx="26988" cy="2698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533274" y="376628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593174" y="5179102"/>
            <a:ext cx="56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o </a:t>
            </a:r>
            <a:endParaRPr lang="en-US" sz="2400" baseline="-25000" dirty="0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3823740" y="4011118"/>
            <a:ext cx="628339" cy="6246"/>
          </a:xfrm>
          <a:prstGeom prst="line">
            <a:avLst/>
          </a:prstGeom>
          <a:noFill/>
          <a:ln w="698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928611"/>
            <a:ext cx="9336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The more non-Gaussian, the better (maybe)</a:t>
            </a:r>
          </a:p>
          <a:p>
            <a:pPr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Addresses a particular forecast problem (the influence of previous convection)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Sensitivity-Based Subsets: Convective-Scale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4942" y="135093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2800" b="1" kern="0" dirty="0" smtClean="0">
                <a:latin typeface="+mn-lt"/>
                <a:sym typeface="Wingdings" pitchFamily="2" charset="2"/>
              </a:rPr>
              <a:t> Can synoptic-scale success be reproduced with surface-based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convective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sensitivity?</a:t>
            </a:r>
            <a:endParaRPr lang="en-US" sz="2800" b="1" kern="0" dirty="0" smtClean="0">
              <a:latin typeface="+mn-lt"/>
              <a:sym typeface="Wingdings" pitchFamily="2" charset="2"/>
            </a:endParaRP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800" b="1" kern="0" dirty="0" smtClean="0">
                <a:latin typeface="+mn-lt"/>
                <a:sym typeface="Wingdings" pitchFamily="2" charset="2"/>
              </a:rPr>
              <a:t> 50-member DART </a:t>
            </a:r>
            <a:r>
              <a:rPr lang="en-US" sz="2800" b="1" kern="0" dirty="0" err="1" smtClean="0">
                <a:latin typeface="+mn-lt"/>
                <a:sym typeface="Wingdings" pitchFamily="2" charset="2"/>
              </a:rPr>
              <a:t>EnKF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,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4-km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grid spacing</a:t>
            </a: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800" b="1" kern="0" noProof="0" dirty="0" smtClean="0">
                <a:latin typeface="+mn-lt"/>
                <a:sym typeface="Wingdings" pitchFamily="2" charset="2"/>
              </a:rPr>
              <a:t> 6-hr cycling (with 48-hr </a:t>
            </a:r>
            <a:r>
              <a:rPr lang="en-US" sz="2800" b="1" kern="0" noProof="0" dirty="0" err="1" smtClean="0">
                <a:latin typeface="+mn-lt"/>
                <a:sym typeface="Wingdings" pitchFamily="2" charset="2"/>
              </a:rPr>
              <a:t>spinup</a:t>
            </a:r>
            <a:r>
              <a:rPr lang="en-US" sz="2800" b="1" kern="0" noProof="0" dirty="0" smtClean="0">
                <a:latin typeface="+mn-lt"/>
                <a:sym typeface="Wingdings" pitchFamily="2" charset="2"/>
              </a:rPr>
              <a:t>), 36-hr extended ensemble forecasts every 00, 12 UTC initialization June 2 – June 7</a:t>
            </a:r>
          </a:p>
          <a:p>
            <a:pPr lvl="1">
              <a:spcBef>
                <a:spcPct val="200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800" b="1" kern="0" dirty="0">
                <a:latin typeface="+mn-lt"/>
                <a:sym typeface="Wingdings" pitchFamily="2" charset="2"/>
              </a:rPr>
              <a:t>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Above week was final (and most active) week of Hazardous Weather </a:t>
            </a:r>
            <a:r>
              <a:rPr lang="en-US" sz="2800" b="1" kern="0" dirty="0" err="1" smtClean="0">
                <a:latin typeface="+mn-lt"/>
                <a:sym typeface="Wingdings" pitchFamily="2" charset="2"/>
              </a:rPr>
              <a:t>Testbed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 (HWT) 2014 Spring </a:t>
            </a:r>
            <a:r>
              <a:rPr lang="en-US" sz="2800" b="1" kern="0" dirty="0" smtClean="0">
                <a:latin typeface="+mn-lt"/>
                <a:sym typeface="Wingdings" pitchFamily="2" charset="2"/>
              </a:rPr>
              <a:t>Experiment</a:t>
            </a:r>
            <a:endParaRPr lang="en-US" sz="2800" b="1" kern="0" noProof="0" dirty="0" smtClean="0"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noProof="0" dirty="0" smtClean="0"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600" b="1" u="sng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endParaRPr lang="en-US" sz="2000" b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June 4-5, 2014 MCS Event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pic>
        <p:nvPicPr>
          <p:cNvPr id="16" name="Picture 15" descr="500mb_18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83" y="1528997"/>
            <a:ext cx="3927424" cy="2698230"/>
          </a:xfrm>
          <a:prstGeom prst="rect">
            <a:avLst/>
          </a:prstGeom>
        </p:spPr>
      </p:pic>
      <p:pic>
        <p:nvPicPr>
          <p:cNvPr id="17" name="Picture 16" descr="pmsl_18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6676" y="1543987"/>
            <a:ext cx="3882454" cy="2713220"/>
          </a:xfrm>
          <a:prstGeom prst="rect">
            <a:avLst/>
          </a:prstGeom>
        </p:spPr>
      </p:pic>
      <p:pic>
        <p:nvPicPr>
          <p:cNvPr id="18" name="Picture 17" descr="rad_18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882" y="4377128"/>
            <a:ext cx="4017364" cy="24808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8938" y="119921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mb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8014" y="121670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SLP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58848" y="40823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9123" y="5014210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18 UTC June 4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June 4-5, 2014 MCS Event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9" name="TextBox 18"/>
          <p:cNvSpPr txBox="1"/>
          <p:nvPr/>
        </p:nvSpPr>
        <p:spPr>
          <a:xfrm>
            <a:off x="1618938" y="119921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mb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8014" y="121670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SLP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58848" y="40823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9123" y="5014210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00 UTC June 5</a:t>
            </a:r>
            <a:endParaRPr lang="en-US" sz="4000" b="1" dirty="0"/>
          </a:p>
        </p:txBody>
      </p:sp>
      <p:pic>
        <p:nvPicPr>
          <p:cNvPr id="11" name="Picture 10" descr="500mb_00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58" y="1543987"/>
            <a:ext cx="3907437" cy="2690733"/>
          </a:xfrm>
          <a:prstGeom prst="rect">
            <a:avLst/>
          </a:prstGeom>
        </p:spPr>
      </p:pic>
      <p:pic>
        <p:nvPicPr>
          <p:cNvPr id="12" name="Picture 11" descr="pmsl_00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667" y="1543986"/>
            <a:ext cx="3867462" cy="2698230"/>
          </a:xfrm>
          <a:prstGeom prst="rect">
            <a:avLst/>
          </a:prstGeom>
        </p:spPr>
      </p:pic>
      <p:pic>
        <p:nvPicPr>
          <p:cNvPr id="13" name="Picture 12" descr="rad_00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872" y="4377128"/>
            <a:ext cx="3957403" cy="2480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June 4-5, 2014 MCS Event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9" name="TextBox 18"/>
          <p:cNvSpPr txBox="1"/>
          <p:nvPr/>
        </p:nvSpPr>
        <p:spPr>
          <a:xfrm>
            <a:off x="1618938" y="119921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mb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8014" y="121670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SLP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58848" y="40823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9123" y="5014210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06 UTC June 5</a:t>
            </a:r>
            <a:endParaRPr lang="en-US" sz="4000" b="1" dirty="0"/>
          </a:p>
        </p:txBody>
      </p:sp>
      <p:pic>
        <p:nvPicPr>
          <p:cNvPr id="11" name="Picture 10" descr="500mb_06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83" y="1558976"/>
            <a:ext cx="3942412" cy="2698229"/>
          </a:xfrm>
          <a:prstGeom prst="rect">
            <a:avLst/>
          </a:prstGeom>
        </p:spPr>
      </p:pic>
      <p:pic>
        <p:nvPicPr>
          <p:cNvPr id="12" name="Picture 11" descr="pmsl_06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1687" y="1525249"/>
            <a:ext cx="3897442" cy="2731958"/>
          </a:xfrm>
          <a:prstGeom prst="rect">
            <a:avLst/>
          </a:prstGeom>
        </p:spPr>
      </p:pic>
      <p:pic>
        <p:nvPicPr>
          <p:cNvPr id="13" name="Picture 12" descr="rad_06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882" y="4377128"/>
            <a:ext cx="3972393" cy="248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June 4-5, 2014 MCS Event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19" name="TextBox 18"/>
          <p:cNvSpPr txBox="1"/>
          <p:nvPr/>
        </p:nvSpPr>
        <p:spPr>
          <a:xfrm>
            <a:off x="1618938" y="119921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mb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8014" y="121670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SLP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58848" y="40823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Radar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9123" y="5014210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08 UTC June 5</a:t>
            </a:r>
            <a:endParaRPr lang="en-US" sz="4000" b="1" dirty="0"/>
          </a:p>
        </p:txBody>
      </p:sp>
      <p:pic>
        <p:nvPicPr>
          <p:cNvPr id="11" name="Picture 10" descr="500mb_08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82" y="1528997"/>
            <a:ext cx="3922427" cy="2713219"/>
          </a:xfrm>
          <a:prstGeom prst="rect">
            <a:avLst/>
          </a:prstGeom>
        </p:spPr>
      </p:pic>
      <p:pic>
        <p:nvPicPr>
          <p:cNvPr id="12" name="Picture 11" descr="pmsl_08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6694" y="1514008"/>
            <a:ext cx="3912432" cy="2728210"/>
          </a:xfrm>
          <a:prstGeom prst="rect">
            <a:avLst/>
          </a:prstGeom>
        </p:spPr>
      </p:pic>
      <p:pic>
        <p:nvPicPr>
          <p:cNvPr id="13" name="Picture 12" descr="rad_08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882" y="4377128"/>
            <a:ext cx="3942414" cy="248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capability now exists to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run real</a:t>
            </a:r>
            <a:r>
              <a:rPr lang="en-US" sz="3000" kern="0" dirty="0">
                <a:latin typeface="+mn-lt"/>
              </a:rPr>
              <a:t>-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time, high</a:t>
            </a:r>
            <a:r>
              <a:rPr lang="en-US" sz="3000" kern="0" noProof="0" dirty="0" smtClean="0">
                <a:latin typeface="+mn-lt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ensemble data assimilation/forecasting systems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  <a:sym typeface="Wingdings" pitchFamily="2" charset="2"/>
              </a:rPr>
              <a:t>      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TTU WRF DART system runs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36hr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  <a:sym typeface="Wingdings" pitchFamily="2" charset="2"/>
              </a:rPr>
              <a:t> </a:t>
            </a:r>
            <a:r>
              <a:rPr lang="en-US" sz="2000" kern="0" dirty="0" smtClean="0">
                <a:latin typeface="+mn-lt"/>
                <a:sym typeface="Wingdings" pitchFamily="2" charset="2"/>
              </a:rPr>
              <a:t>    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forecasts with 25 members at 4km grid spacing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TUe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0996" y="2333484"/>
            <a:ext cx="2848131" cy="1743841"/>
          </a:xfrm>
          <a:prstGeom prst="rect">
            <a:avLst/>
          </a:prstGeom>
        </p:spPr>
      </p:pic>
      <p:pic>
        <p:nvPicPr>
          <p:cNvPr id="6" name="Picture 3" descr="nharp"/>
          <p:cNvPicPr>
            <a:picLocks noChangeAspect="1" noChangeArrowheads="1"/>
          </p:cNvPicPr>
          <p:nvPr/>
        </p:nvPicPr>
        <p:blipFill>
          <a:blip r:embed="rId4" cstate="print"/>
          <a:srcRect l="6720" t="25600" r="6720" b="26666"/>
          <a:stretch>
            <a:fillRect/>
          </a:stretch>
        </p:blipFill>
        <p:spPr>
          <a:xfrm>
            <a:off x="839450" y="4320386"/>
            <a:ext cx="3513943" cy="2147870"/>
          </a:xfrm>
          <a:prstGeom prst="rect">
            <a:avLst/>
          </a:prstGeom>
          <a:noFill/>
          <a:ln/>
        </p:spPr>
      </p:pic>
      <p:sp>
        <p:nvSpPr>
          <p:cNvPr id="10" name="Rectangle 9"/>
          <p:cNvSpPr/>
          <p:nvPr/>
        </p:nvSpPr>
        <p:spPr>
          <a:xfrm>
            <a:off x="2579557" y="4856813"/>
            <a:ext cx="1272915" cy="1199213"/>
          </a:xfrm>
          <a:prstGeom prst="rect">
            <a:avLst/>
          </a:prstGeom>
          <a:noFill/>
          <a:ln w="666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1790" y="6011056"/>
            <a:ext cx="6431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36km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53324" y="4604478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</a:t>
            </a:r>
            <a:r>
              <a:rPr lang="en-US" sz="1100" b="1" dirty="0" smtClean="0"/>
              <a:t>km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6810" y="5066675"/>
            <a:ext cx="2731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Upcoming expansion for</a:t>
            </a:r>
          </a:p>
          <a:p>
            <a:pPr algn="ctr"/>
            <a:r>
              <a:rPr lang="en-US" sz="2000" dirty="0" smtClean="0">
                <a:latin typeface="+mn-lt"/>
              </a:rPr>
              <a:t>SPC needs </a:t>
            </a:r>
          </a:p>
          <a:p>
            <a:pPr algn="ctr"/>
            <a:r>
              <a:rPr lang="en-US" sz="2000" dirty="0" smtClean="0">
                <a:latin typeface="+mn-lt"/>
              </a:rPr>
              <a:t>(summer 2015)</a:t>
            </a:r>
            <a:endParaRPr lang="en-US" sz="2000" dirty="0">
              <a:latin typeface="+mn-lt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 flipV="1">
            <a:off x="4572000" y="5396459"/>
            <a:ext cx="1409074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June 4-5, 2014 MCS Event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pic>
        <p:nvPicPr>
          <p:cNvPr id="6" name="Picture 5" descr="dbzMEM4_f32.gif"/>
          <p:cNvPicPr>
            <a:picLocks noChangeAspect="1"/>
          </p:cNvPicPr>
          <p:nvPr/>
        </p:nvPicPr>
        <p:blipFill>
          <a:blip r:embed="rId3" cstate="print"/>
          <a:srcRect l="34560" t="12800" r="24960" b="34133"/>
          <a:stretch>
            <a:fillRect/>
          </a:stretch>
        </p:blipFill>
        <p:spPr>
          <a:xfrm>
            <a:off x="449706" y="1597971"/>
            <a:ext cx="3972392" cy="4686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7718" y="1191720"/>
            <a:ext cx="230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08 UTC June 5</a:t>
            </a:r>
          </a:p>
        </p:txBody>
      </p:sp>
      <p:pic>
        <p:nvPicPr>
          <p:cNvPr id="9" name="Picture 8" descr="dbzMEM22_f32.gif"/>
          <p:cNvPicPr>
            <a:picLocks noChangeAspect="1"/>
          </p:cNvPicPr>
          <p:nvPr/>
        </p:nvPicPr>
        <p:blipFill>
          <a:blip r:embed="rId4" cstate="print"/>
          <a:srcRect l="34560" t="12800" r="24960" b="34133"/>
          <a:stretch>
            <a:fillRect/>
          </a:stretch>
        </p:blipFill>
        <p:spPr>
          <a:xfrm>
            <a:off x="4751882" y="1657312"/>
            <a:ext cx="3916729" cy="4621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9506" y="6215922"/>
            <a:ext cx="179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Member 22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0501" y="620343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Member 4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535712" y="4062335"/>
            <a:ext cx="839449" cy="509665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76073" y="4049843"/>
            <a:ext cx="839449" cy="509665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June 4-5, 2014 MCS Event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TextBox 7"/>
          <p:cNvSpPr txBox="1"/>
          <p:nvPr/>
        </p:nvSpPr>
        <p:spPr>
          <a:xfrm>
            <a:off x="2572025" y="1191720"/>
            <a:ext cx="41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08 UTC June 5 (0 hrs prior)</a:t>
            </a:r>
          </a:p>
        </p:txBody>
      </p:sp>
      <p:pic>
        <p:nvPicPr>
          <p:cNvPr id="12" name="Picture 11" descr="t2esens.frame014.gif"/>
          <p:cNvPicPr>
            <a:picLocks noChangeAspect="1"/>
          </p:cNvPicPr>
          <p:nvPr/>
        </p:nvPicPr>
        <p:blipFill>
          <a:blip r:embed="rId3" cstate="print"/>
          <a:srcRect l="35520" t="9600" r="3840" b="33067"/>
          <a:stretch>
            <a:fillRect/>
          </a:stretch>
        </p:blipFill>
        <p:spPr>
          <a:xfrm>
            <a:off x="4523232" y="1603948"/>
            <a:ext cx="4620768" cy="4245399"/>
          </a:xfrm>
          <a:prstGeom prst="rect">
            <a:avLst/>
          </a:prstGeom>
        </p:spPr>
      </p:pic>
      <p:pic>
        <p:nvPicPr>
          <p:cNvPr id="13" name="Picture 12" descr="dbzMEM4_f32.gif"/>
          <p:cNvPicPr>
            <a:picLocks noChangeAspect="1"/>
          </p:cNvPicPr>
          <p:nvPr/>
        </p:nvPicPr>
        <p:blipFill>
          <a:blip r:embed="rId4" cstate="print"/>
          <a:srcRect l="34560" t="12800" r="22080" b="34133"/>
          <a:stretch>
            <a:fillRect/>
          </a:stretch>
        </p:blipFill>
        <p:spPr>
          <a:xfrm>
            <a:off x="194873" y="1612961"/>
            <a:ext cx="4255010" cy="42631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4307" y="5856159"/>
            <a:ext cx="361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Sensitivity to 2-m Temp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7" y="5843667"/>
            <a:ext cx="4631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Simulated Reflectivity (</a:t>
            </a:r>
            <a:r>
              <a:rPr lang="en-US" sz="2400" b="1" dirty="0" err="1" smtClean="0"/>
              <a:t>Mem</a:t>
            </a:r>
            <a:r>
              <a:rPr lang="en-US" sz="2400" b="1" dirty="0" smtClean="0"/>
              <a:t> 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04354" y="5793698"/>
            <a:ext cx="539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dBZ</a:t>
            </a:r>
            <a:r>
              <a:rPr lang="en-US" sz="900" dirty="0" smtClean="0"/>
              <a:t>/C</a:t>
            </a:r>
            <a:endParaRPr lang="en-US" sz="9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1056" y="2893102"/>
            <a:ext cx="1304144" cy="11992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403299" y="4034853"/>
            <a:ext cx="1304144" cy="11992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June 4-5, 2014 MCS Event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TextBox 7"/>
          <p:cNvSpPr txBox="1"/>
          <p:nvPr/>
        </p:nvSpPr>
        <p:spPr>
          <a:xfrm>
            <a:off x="2572025" y="1191720"/>
            <a:ext cx="41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05 UTC June 5 (3 hrs prior)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4307" y="5856159"/>
            <a:ext cx="361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Sensitivity to 2-m Temp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7" y="5843667"/>
            <a:ext cx="4631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Simulated Reflectivity (</a:t>
            </a:r>
            <a:r>
              <a:rPr lang="en-US" sz="2400" b="1" dirty="0" err="1" smtClean="0"/>
              <a:t>Mem</a:t>
            </a:r>
            <a:r>
              <a:rPr lang="en-US" sz="2400" b="1" dirty="0" smtClean="0"/>
              <a:t> 4)</a:t>
            </a:r>
          </a:p>
        </p:txBody>
      </p:sp>
      <p:pic>
        <p:nvPicPr>
          <p:cNvPr id="9" name="Picture 8" descr="dbzMEM4_f29.gif"/>
          <p:cNvPicPr>
            <a:picLocks noChangeAspect="1"/>
          </p:cNvPicPr>
          <p:nvPr/>
        </p:nvPicPr>
        <p:blipFill>
          <a:blip r:embed="rId3" cstate="print"/>
          <a:srcRect l="34560" t="12800" r="22080" b="34133"/>
          <a:stretch>
            <a:fillRect/>
          </a:stretch>
        </p:blipFill>
        <p:spPr>
          <a:xfrm>
            <a:off x="194871" y="1612939"/>
            <a:ext cx="4227227" cy="4248215"/>
          </a:xfrm>
          <a:prstGeom prst="rect">
            <a:avLst/>
          </a:prstGeom>
        </p:spPr>
      </p:pic>
      <p:pic>
        <p:nvPicPr>
          <p:cNvPr id="10" name="Picture 9" descr="t2esens.frame011.gif"/>
          <p:cNvPicPr>
            <a:picLocks noChangeAspect="1"/>
          </p:cNvPicPr>
          <p:nvPr/>
        </p:nvPicPr>
        <p:blipFill>
          <a:blip r:embed="rId4" cstate="print"/>
          <a:srcRect l="35520" t="9600" r="3840" b="33067"/>
          <a:stretch>
            <a:fillRect/>
          </a:stretch>
        </p:blipFill>
        <p:spPr>
          <a:xfrm>
            <a:off x="4512040" y="1587757"/>
            <a:ext cx="4631960" cy="422842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861153" y="2908092"/>
            <a:ext cx="1304144" cy="11992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73514" y="3959902"/>
            <a:ext cx="1304144" cy="11992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04354" y="5793698"/>
            <a:ext cx="539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dBZ</a:t>
            </a:r>
            <a:r>
              <a:rPr lang="en-US" sz="900" dirty="0" smtClean="0"/>
              <a:t>/C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66862" y="6488668"/>
            <a:ext cx="897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Motivates further work at convective scales (highly nonlinear might be good!)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Summary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4942" y="123101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25000"/>
              </a:spcAft>
              <a:buClrTx/>
              <a:buSzTx/>
              <a:buAutoNum type="arabicParenR"/>
              <a:tabLst/>
              <a:defRPr/>
            </a:pPr>
            <a:r>
              <a:rPr lang="en-US" sz="2400" b="1" kern="0" dirty="0" smtClean="0">
                <a:latin typeface="+mn-lt"/>
              </a:rPr>
              <a:t>Choosing ensemble members based on the smallest ensemble sensitivity-weighted errors early in a forecast period may improve the predictability of high-impact events prior to subsequent data assimilation cycles</a:t>
            </a:r>
          </a:p>
          <a:p>
            <a:pPr lvl="2">
              <a:spcBef>
                <a:spcPts val="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400" b="1" kern="0" dirty="0">
                <a:latin typeface="+mn-lt"/>
              </a:rPr>
              <a:t> </a:t>
            </a:r>
            <a:r>
              <a:rPr lang="en-US" sz="2400" b="1" kern="0" dirty="0" smtClean="0">
                <a:latin typeface="+mn-lt"/>
              </a:rPr>
              <a:t>Requirements:</a:t>
            </a:r>
          </a:p>
          <a:p>
            <a:pPr lvl="2">
              <a:spcBef>
                <a:spcPts val="0"/>
              </a:spcBef>
              <a:spcAft>
                <a:spcPct val="25000"/>
              </a:spcAft>
            </a:pPr>
            <a:r>
              <a:rPr lang="en-US" sz="2400" b="1" kern="0" dirty="0">
                <a:latin typeface="+mn-lt"/>
              </a:rPr>
              <a:t>	i</a:t>
            </a:r>
            <a:r>
              <a:rPr lang="en-US" sz="2400" b="1" kern="0" dirty="0" smtClean="0">
                <a:latin typeface="+mn-lt"/>
              </a:rPr>
              <a:t>) Ensemble sensitivity (rapid calculation)</a:t>
            </a:r>
          </a:p>
          <a:p>
            <a:pPr lvl="2">
              <a:spcBef>
                <a:spcPts val="0"/>
              </a:spcBef>
              <a:spcAft>
                <a:spcPct val="25000"/>
              </a:spcAft>
            </a:pPr>
            <a:r>
              <a:rPr lang="en-US" sz="2400" b="1" kern="0" dirty="0">
                <a:latin typeface="+mn-lt"/>
              </a:rPr>
              <a:t>	</a:t>
            </a:r>
            <a:r>
              <a:rPr lang="en-US" sz="2400" b="1" kern="0" dirty="0" smtClean="0">
                <a:latin typeface="+mn-lt"/>
              </a:rPr>
              <a:t>ii) Observations</a:t>
            </a:r>
          </a:p>
          <a:p>
            <a:pPr marL="457200" indent="-457200">
              <a:spcBef>
                <a:spcPts val="0"/>
              </a:spcBef>
              <a:spcAft>
                <a:spcPct val="25000"/>
              </a:spcAft>
              <a:buAutoNum type="arabicParenR" startAt="2"/>
            </a:pPr>
            <a:r>
              <a:rPr lang="en-US" sz="2400" b="1" kern="0" dirty="0" smtClean="0">
                <a:latin typeface="+mn-lt"/>
              </a:rPr>
              <a:t>Sensitivity-based subsets for idealized experiments at synoptic scales showed substantial improvements and motivates further development of technique</a:t>
            </a:r>
          </a:p>
          <a:p>
            <a:pPr marL="457200" indent="-457200">
              <a:spcBef>
                <a:spcPts val="0"/>
              </a:spcBef>
              <a:spcAft>
                <a:spcPct val="25000"/>
              </a:spcAft>
            </a:pPr>
            <a:r>
              <a:rPr lang="en-US" sz="2400" b="1" kern="0" dirty="0" smtClean="0">
                <a:latin typeface="+mn-lt"/>
              </a:rPr>
              <a:t>3)	Convective-scale success likely depends on robust surface sensitivity signals, </a:t>
            </a:r>
            <a:r>
              <a:rPr lang="en-US" sz="2400" b="1" kern="0" dirty="0" smtClean="0">
                <a:latin typeface="+mn-lt"/>
              </a:rPr>
              <a:t>and may be better in a highly nonlinear, non-Gaussian framework </a:t>
            </a:r>
            <a:endParaRPr lang="en-US" sz="2400" b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715" y="1231015"/>
            <a:ext cx="84394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Problem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Computational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expense still forces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relatively infrequent extended forecast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initializations (e.g. 12 hrs, even with 6-hr cycling time)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715" y="1231015"/>
            <a:ext cx="84394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Problem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Computational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expense still forces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relatively infrequent extended forecast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initializations (e.g. 12 hrs, even with 6-hr cycling time)</a:t>
            </a: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000" kern="0" dirty="0" smtClean="0">
                <a:latin typeface="+mn-lt"/>
                <a:sym typeface="Wingdings" pitchFamily="2" charset="2"/>
              </a:rPr>
              <a:t> Large</a:t>
            </a:r>
            <a:r>
              <a:rPr lang="en-US" sz="3000" kern="0" noProof="0" dirty="0" smtClean="0">
                <a:latin typeface="+mn-lt"/>
              </a:rPr>
              <a:t> amounts of observational information go </a:t>
            </a:r>
            <a:r>
              <a:rPr lang="en-US" sz="3000" kern="0" dirty="0" smtClean="0">
                <a:latin typeface="+mn-lt"/>
              </a:rPr>
              <a:t>unused</a:t>
            </a:r>
            <a:r>
              <a:rPr lang="en-US" sz="3000" kern="0" noProof="0" dirty="0" smtClean="0">
                <a:latin typeface="+mn-lt"/>
              </a:rPr>
              <a:t> with regard to extended forecasts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715" y="1231015"/>
            <a:ext cx="84394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Problem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Computational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expense still forces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relatively infrequent extended forecast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initializations (e.g. 12 hrs, even with 6-hr cycling time)</a:t>
            </a: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000" kern="0" dirty="0" smtClean="0">
                <a:latin typeface="+mn-lt"/>
                <a:sym typeface="Wingdings" pitchFamily="2" charset="2"/>
              </a:rPr>
              <a:t> Large</a:t>
            </a:r>
            <a:r>
              <a:rPr lang="en-US" sz="3000" kern="0" noProof="0" dirty="0" smtClean="0">
                <a:latin typeface="+mn-lt"/>
              </a:rPr>
              <a:t> amounts of observational information go </a:t>
            </a:r>
            <a:r>
              <a:rPr lang="en-US" sz="3000" kern="0" dirty="0" smtClean="0">
                <a:latin typeface="+mn-lt"/>
              </a:rPr>
              <a:t>unused</a:t>
            </a:r>
            <a:r>
              <a:rPr lang="en-US" sz="3000" kern="0" noProof="0" dirty="0" smtClean="0">
                <a:latin typeface="+mn-lt"/>
              </a:rPr>
              <a:t> with regard to extended forecasts   </a:t>
            </a: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000" b="1" u="sng" kern="0" noProof="0" dirty="0" smtClean="0">
                <a:latin typeface="+mn-lt"/>
              </a:rPr>
              <a:t>The Question</a:t>
            </a:r>
            <a:r>
              <a:rPr lang="en-US" sz="3000" kern="0" noProof="0" dirty="0" smtClean="0">
                <a:latin typeface="+mn-lt"/>
              </a:rPr>
              <a:t>: Can we choose ensemble subsets (</a:t>
            </a:r>
            <a:r>
              <a:rPr lang="en-US" sz="3000" kern="0" noProof="0" dirty="0" smtClean="0">
                <a:latin typeface="+mn-lt"/>
              </a:rPr>
              <a:t>using comparisons to </a:t>
            </a:r>
            <a:r>
              <a:rPr lang="en-US" sz="3000" kern="0" noProof="0" dirty="0" smtClean="0">
                <a:latin typeface="+mn-lt"/>
              </a:rPr>
              <a:t>early-forecast time observations</a:t>
            </a:r>
            <a:r>
              <a:rPr lang="en-US" sz="3000" kern="0" noProof="0" dirty="0" smtClean="0">
                <a:latin typeface="+mn-lt"/>
              </a:rPr>
              <a:t>) </a:t>
            </a:r>
            <a:r>
              <a:rPr lang="en-US" sz="3000" kern="0" noProof="0" dirty="0" smtClean="0">
                <a:latin typeface="+mn-lt"/>
              </a:rPr>
              <a:t>in a smart way (using ensemble sensitivity) to improve the prediction of high-impact events?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4" name="Cloud 3"/>
          <p:cNvSpPr/>
          <p:nvPr/>
        </p:nvSpPr>
        <p:spPr>
          <a:xfrm>
            <a:off x="944380" y="2323475"/>
            <a:ext cx="929390" cy="107929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949253" y="1199212"/>
            <a:ext cx="3999876" cy="2893101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253" y="2563318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61477" y="2415915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4329" y="2853129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6651" y="2750695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24198" y="3038007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11510" y="2890604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24066" y="2518349"/>
            <a:ext cx="179882" cy="2098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6"/>
            <a:endCxn id="17" idx="2"/>
          </p:cNvCxnSpPr>
          <p:nvPr/>
        </p:nvCxnSpPr>
        <p:spPr>
          <a:xfrm flipV="1">
            <a:off x="1741359" y="1878768"/>
            <a:ext cx="4844321" cy="642078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85680" y="1773837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6" idx="6"/>
            <a:endCxn id="34" idx="2"/>
          </p:cNvCxnSpPr>
          <p:nvPr/>
        </p:nvCxnSpPr>
        <p:spPr>
          <a:xfrm flipV="1">
            <a:off x="1319135" y="1636427"/>
            <a:ext cx="6718093" cy="1031822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7"/>
            <a:endCxn id="32" idx="2"/>
          </p:cNvCxnSpPr>
          <p:nvPr/>
        </p:nvCxnSpPr>
        <p:spPr>
          <a:xfrm>
            <a:off x="1177868" y="2883863"/>
            <a:ext cx="5625170" cy="66700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464041" y="2345961"/>
            <a:ext cx="4824334" cy="452203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6"/>
            <a:endCxn id="31" idx="2"/>
          </p:cNvCxnSpPr>
          <p:nvPr/>
        </p:nvCxnSpPr>
        <p:spPr>
          <a:xfrm>
            <a:off x="1691392" y="2995535"/>
            <a:ext cx="6188440" cy="222354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30" idx="2"/>
          </p:cNvCxnSpPr>
          <p:nvPr/>
        </p:nvCxnSpPr>
        <p:spPr>
          <a:xfrm>
            <a:off x="1404080" y="3142938"/>
            <a:ext cx="4689424" cy="237346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9" idx="2"/>
          </p:cNvCxnSpPr>
          <p:nvPr/>
        </p:nvCxnSpPr>
        <p:spPr>
          <a:xfrm flipV="1">
            <a:off x="1586460" y="2295996"/>
            <a:ext cx="5926111" cy="309796"/>
          </a:xfrm>
          <a:prstGeom prst="straightConnector1">
            <a:avLst/>
          </a:prstGeom>
          <a:ln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512571" y="2191065"/>
            <a:ext cx="179882" cy="2098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3504" y="3275353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79832" y="3112958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03038" y="2845632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10861" y="226351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37228" y="153149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4616" y="4407108"/>
            <a:ext cx="812466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4361" y="451203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00-hr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58132" y="4499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24-hr</a:t>
            </a:r>
            <a:endParaRPr lang="en-US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364105" y="4197246"/>
            <a:ext cx="0" cy="38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32886" y="4229725"/>
            <a:ext cx="0" cy="38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62198" y="127166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9606" y="1214204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Ensemble Members</a:t>
            </a:r>
            <a:endParaRPr lang="en-US" sz="1400" b="1" dirty="0"/>
          </a:p>
        </p:txBody>
      </p:sp>
      <p:sp>
        <p:nvSpPr>
          <p:cNvPr id="57" name="Oval 56"/>
          <p:cNvSpPr/>
          <p:nvPr/>
        </p:nvSpPr>
        <p:spPr>
          <a:xfrm>
            <a:off x="464696" y="1603947"/>
            <a:ext cx="179882" cy="209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02104" y="1546485"/>
            <a:ext cx="631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Truth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871804"/>
            <a:ext cx="919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latin typeface="+mj-lt"/>
              </a:rPr>
              <a:t>Key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Ensemble spread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grows large relative to </a:t>
            </a:r>
            <a:r>
              <a:rPr lang="en-US" sz="2400" b="1" dirty="0" smtClean="0">
                <a:solidFill>
                  <a:srgbClr val="E88212"/>
                </a:solidFill>
                <a:latin typeface="+mj-lt"/>
              </a:rPr>
              <a:t>observation errors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   Comparisons of members to observations become meaningful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4" name="Cloud 3"/>
          <p:cNvSpPr/>
          <p:nvPr/>
        </p:nvSpPr>
        <p:spPr>
          <a:xfrm>
            <a:off x="944380" y="2323475"/>
            <a:ext cx="929390" cy="107929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949253" y="1199212"/>
            <a:ext cx="3999876" cy="2893101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253" y="2563318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61477" y="2415915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4329" y="2853129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6651" y="2750695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24198" y="3038007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11510" y="2890604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24066" y="2518349"/>
            <a:ext cx="179882" cy="2098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6"/>
            <a:endCxn id="17" idx="2"/>
          </p:cNvCxnSpPr>
          <p:nvPr/>
        </p:nvCxnSpPr>
        <p:spPr>
          <a:xfrm flipV="1">
            <a:off x="1741359" y="1878768"/>
            <a:ext cx="4844321" cy="642078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85680" y="1773837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6" idx="6"/>
            <a:endCxn id="34" idx="2"/>
          </p:cNvCxnSpPr>
          <p:nvPr/>
        </p:nvCxnSpPr>
        <p:spPr>
          <a:xfrm flipV="1">
            <a:off x="1319135" y="1636427"/>
            <a:ext cx="6718093" cy="1031822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7"/>
            <a:endCxn id="32" idx="2"/>
          </p:cNvCxnSpPr>
          <p:nvPr/>
        </p:nvCxnSpPr>
        <p:spPr>
          <a:xfrm>
            <a:off x="1177868" y="2883863"/>
            <a:ext cx="5625170" cy="66700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464041" y="2345961"/>
            <a:ext cx="4824334" cy="452203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6"/>
            <a:endCxn id="31" idx="2"/>
          </p:cNvCxnSpPr>
          <p:nvPr/>
        </p:nvCxnSpPr>
        <p:spPr>
          <a:xfrm>
            <a:off x="1691392" y="2995535"/>
            <a:ext cx="6188440" cy="222354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30" idx="2"/>
          </p:cNvCxnSpPr>
          <p:nvPr/>
        </p:nvCxnSpPr>
        <p:spPr>
          <a:xfrm>
            <a:off x="1404080" y="3142938"/>
            <a:ext cx="4689424" cy="237346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9" idx="2"/>
          </p:cNvCxnSpPr>
          <p:nvPr/>
        </p:nvCxnSpPr>
        <p:spPr>
          <a:xfrm flipV="1">
            <a:off x="1586460" y="2295996"/>
            <a:ext cx="5926111" cy="309796"/>
          </a:xfrm>
          <a:prstGeom prst="straightConnector1">
            <a:avLst/>
          </a:prstGeom>
          <a:ln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512571" y="2191065"/>
            <a:ext cx="179882" cy="2098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3504" y="3275353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79832" y="3112958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03038" y="2845632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10861" y="226351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37228" y="153149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4616" y="4407108"/>
            <a:ext cx="812466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4361" y="451203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00-hr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58132" y="4499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24-hr</a:t>
            </a:r>
            <a:endParaRPr lang="en-US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364105" y="4197246"/>
            <a:ext cx="0" cy="38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32886" y="4229725"/>
            <a:ext cx="0" cy="38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4871804"/>
            <a:ext cx="919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latin typeface="+mj-lt"/>
              </a:rPr>
              <a:t>Key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Ensemble spread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grows large relative to </a:t>
            </a:r>
            <a:r>
              <a:rPr lang="en-US" sz="2400" b="1" dirty="0" smtClean="0">
                <a:solidFill>
                  <a:srgbClr val="E88212"/>
                </a:solidFill>
                <a:latin typeface="+mj-lt"/>
              </a:rPr>
              <a:t>observation errors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   Comparisons of members to observations become meaningful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7077855" y="1816308"/>
            <a:ext cx="929390" cy="1079292"/>
          </a:xfrm>
          <a:prstGeom prst="cloud">
            <a:avLst/>
          </a:prstGeom>
          <a:noFill/>
          <a:ln>
            <a:solidFill>
              <a:srgbClr val="E88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2198" y="127166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9606" y="1214204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Ensemble Members</a:t>
            </a:r>
            <a:endParaRPr lang="en-US" sz="1400" b="1" dirty="0"/>
          </a:p>
        </p:txBody>
      </p:sp>
      <p:sp>
        <p:nvSpPr>
          <p:cNvPr id="39" name="Oval 38"/>
          <p:cNvSpPr/>
          <p:nvPr/>
        </p:nvSpPr>
        <p:spPr>
          <a:xfrm>
            <a:off x="464696" y="1603947"/>
            <a:ext cx="179882" cy="209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2104" y="1546485"/>
            <a:ext cx="631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Truth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94282" y="-25400"/>
            <a:ext cx="7035306" cy="1143000"/>
          </a:xfrm>
        </p:spPr>
        <p:txBody>
          <a:bodyPr/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7" name="Content Placeholder 6" descr="TTUlogoonbl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67" t="25600" r="29867" b="29867"/>
          <a:stretch>
            <a:fillRect/>
          </a:stretch>
        </p:blipFill>
        <p:spPr>
          <a:xfrm>
            <a:off x="205895" y="-1"/>
            <a:ext cx="978328" cy="1081997"/>
          </a:xfrm>
        </p:spPr>
      </p:pic>
      <p:sp>
        <p:nvSpPr>
          <p:cNvPr id="4" name="Cloud 3"/>
          <p:cNvSpPr/>
          <p:nvPr/>
        </p:nvSpPr>
        <p:spPr>
          <a:xfrm>
            <a:off x="944380" y="2323475"/>
            <a:ext cx="929390" cy="107929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949253" y="1199212"/>
            <a:ext cx="3999876" cy="2893101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253" y="2563318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61477" y="2415915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4329" y="2853129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6651" y="2750695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24198" y="3038007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11510" y="2890604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24066" y="2518349"/>
            <a:ext cx="179882" cy="2098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6"/>
            <a:endCxn id="17" idx="2"/>
          </p:cNvCxnSpPr>
          <p:nvPr/>
        </p:nvCxnSpPr>
        <p:spPr>
          <a:xfrm flipV="1">
            <a:off x="1741359" y="1878768"/>
            <a:ext cx="4844321" cy="642078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85680" y="1773837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6" idx="6"/>
            <a:endCxn id="34" idx="2"/>
          </p:cNvCxnSpPr>
          <p:nvPr/>
        </p:nvCxnSpPr>
        <p:spPr>
          <a:xfrm flipV="1">
            <a:off x="1319135" y="1636427"/>
            <a:ext cx="6718093" cy="1031822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7"/>
            <a:endCxn id="32" idx="2"/>
          </p:cNvCxnSpPr>
          <p:nvPr/>
        </p:nvCxnSpPr>
        <p:spPr>
          <a:xfrm>
            <a:off x="1177868" y="2883863"/>
            <a:ext cx="5625170" cy="66700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464041" y="2345961"/>
            <a:ext cx="4824334" cy="452203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6"/>
            <a:endCxn id="31" idx="2"/>
          </p:cNvCxnSpPr>
          <p:nvPr/>
        </p:nvCxnSpPr>
        <p:spPr>
          <a:xfrm>
            <a:off x="1691392" y="2995535"/>
            <a:ext cx="6188440" cy="222354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30" idx="2"/>
          </p:cNvCxnSpPr>
          <p:nvPr/>
        </p:nvCxnSpPr>
        <p:spPr>
          <a:xfrm>
            <a:off x="1404080" y="3142938"/>
            <a:ext cx="4689424" cy="237346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9" idx="2"/>
          </p:cNvCxnSpPr>
          <p:nvPr/>
        </p:nvCxnSpPr>
        <p:spPr>
          <a:xfrm flipV="1">
            <a:off x="1586460" y="2295996"/>
            <a:ext cx="5926111" cy="309796"/>
          </a:xfrm>
          <a:prstGeom prst="straightConnector1">
            <a:avLst/>
          </a:prstGeom>
          <a:ln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512571" y="2191065"/>
            <a:ext cx="179882" cy="20986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3504" y="3275353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79832" y="3112958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03038" y="2845632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10861" y="226351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37228" y="153149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4616" y="4407108"/>
            <a:ext cx="812466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4361" y="451203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00-hr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58132" y="449954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24-hr</a:t>
            </a:r>
            <a:endParaRPr lang="en-US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364105" y="4197246"/>
            <a:ext cx="0" cy="38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32886" y="4229725"/>
            <a:ext cx="0" cy="38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7310" y="5657671"/>
            <a:ext cx="8661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Two </a:t>
            </a:r>
            <a:r>
              <a:rPr lang="en-US" sz="2400" b="1" u="sng" dirty="0" err="1" smtClean="0">
                <a:latin typeface="+mj-lt"/>
              </a:rPr>
              <a:t>asepcts</a:t>
            </a:r>
            <a:r>
              <a:rPr lang="en-US" sz="2400" b="1" u="sng" dirty="0" smtClean="0">
                <a:latin typeface="+mj-lt"/>
              </a:rPr>
              <a:t> helping this technique:</a:t>
            </a:r>
          </a:p>
          <a:p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n-US" b="1" dirty="0" smtClean="0">
                <a:latin typeface="+mj-lt"/>
              </a:rPr>
              <a:t>1) High-impact events typically associated with rapid growth of ensemble spread</a:t>
            </a:r>
          </a:p>
          <a:p>
            <a:r>
              <a:rPr lang="en-US" b="1" dirty="0" smtClean="0">
                <a:latin typeface="+mj-lt"/>
              </a:rPr>
              <a:t>           2) We have a way to identify where errors matter  </a:t>
            </a:r>
            <a:r>
              <a:rPr lang="en-US" b="1" dirty="0" smtClean="0">
                <a:latin typeface="+mj-lt"/>
                <a:sym typeface="Wingdings" pitchFamily="2" charset="2"/>
              </a:rPr>
              <a:t>  ensemble sensitivity!</a:t>
            </a:r>
            <a:r>
              <a:rPr lang="en-US" b="1" dirty="0" smtClean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62198" y="1271666"/>
            <a:ext cx="179882" cy="2098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9606" y="1214204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Ensemble Members</a:t>
            </a:r>
            <a:endParaRPr lang="en-US" sz="1400" b="1" dirty="0"/>
          </a:p>
        </p:txBody>
      </p:sp>
      <p:sp>
        <p:nvSpPr>
          <p:cNvPr id="57" name="Oval 56"/>
          <p:cNvSpPr/>
          <p:nvPr/>
        </p:nvSpPr>
        <p:spPr>
          <a:xfrm>
            <a:off x="464696" y="1603947"/>
            <a:ext cx="179882" cy="209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02104" y="1546485"/>
            <a:ext cx="631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Truth</a:t>
            </a:r>
            <a:endParaRPr lang="en-US" sz="1400" b="1" dirty="0"/>
          </a:p>
        </p:txBody>
      </p:sp>
      <p:sp>
        <p:nvSpPr>
          <p:cNvPr id="38" name="Cloud 37"/>
          <p:cNvSpPr/>
          <p:nvPr/>
        </p:nvSpPr>
        <p:spPr>
          <a:xfrm>
            <a:off x="7077855" y="1816308"/>
            <a:ext cx="929390" cy="1079292"/>
          </a:xfrm>
          <a:prstGeom prst="cloud">
            <a:avLst/>
          </a:prstGeom>
          <a:noFill/>
          <a:ln>
            <a:solidFill>
              <a:srgbClr val="E88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4871804"/>
            <a:ext cx="919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latin typeface="+mj-lt"/>
              </a:rPr>
              <a:t>Key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Ensemble spread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grows large relative to </a:t>
            </a:r>
            <a:r>
              <a:rPr lang="en-US" sz="2400" b="1" dirty="0" smtClean="0">
                <a:solidFill>
                  <a:srgbClr val="E88212"/>
                </a:solidFill>
                <a:latin typeface="+mj-lt"/>
              </a:rPr>
              <a:t>observation errors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   Comparisons of members to observations become meaningful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11887</TotalTime>
  <Words>1190</Words>
  <Application>Microsoft Office PowerPoint</Application>
  <PresentationFormat>On-screen Show (4:3)</PresentationFormat>
  <Paragraphs>206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Ensemble Sensitivity</vt:lpstr>
      <vt:lpstr>Ensemble Sensitivity</vt:lpstr>
      <vt:lpstr>Convective Ensemble Sensitivity</vt:lpstr>
      <vt:lpstr>Convective Ensemble Sensitivity</vt:lpstr>
      <vt:lpstr>Convective Ensemble Sensitivity</vt:lpstr>
      <vt:lpstr>Convective Ensemble Sensitivity</vt:lpstr>
      <vt:lpstr>Methodology</vt:lpstr>
      <vt:lpstr>Methodology</vt:lpstr>
      <vt:lpstr>Methodology</vt:lpstr>
      <vt:lpstr>Methodology</vt:lpstr>
      <vt:lpstr>Methodology</vt:lpstr>
      <vt:lpstr>Sensitivity-Based Subsets: Synoptic-Scale</vt:lpstr>
      <vt:lpstr>Sensitivity-Based Subsets: Synoptic-Scale</vt:lpstr>
      <vt:lpstr>Sensitivity-Based Subsets: Convective-Scale</vt:lpstr>
      <vt:lpstr>Sensitivity-Based Subsets: Convective-Scale</vt:lpstr>
      <vt:lpstr>Sensitivity-Based Subsets: Convective-Scale</vt:lpstr>
      <vt:lpstr>June 4-5, 2014 MCS Event</vt:lpstr>
      <vt:lpstr>June 4-5, 2014 MCS Event</vt:lpstr>
      <vt:lpstr>June 4-5, 2014 MCS Event</vt:lpstr>
      <vt:lpstr>June 4-5, 2014 MCS Event</vt:lpstr>
      <vt:lpstr>June 4-5, 2014 MCS Event</vt:lpstr>
      <vt:lpstr>June 4-5, 2014 MCS Event</vt:lpstr>
      <vt:lpstr>June 4-5, 2014 MCS Event</vt:lpstr>
      <vt:lpstr>Summary</vt:lpstr>
    </vt:vector>
  </TitlesOfParts>
  <Company>Presentation Diva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Randel</dc:creator>
  <cp:lastModifiedBy>bancell</cp:lastModifiedBy>
  <cp:revision>253</cp:revision>
  <cp:lastPrinted>2005-08-11T16:18:25Z</cp:lastPrinted>
  <dcterms:created xsi:type="dcterms:W3CDTF">2005-04-19T19:05:52Z</dcterms:created>
  <dcterms:modified xsi:type="dcterms:W3CDTF">2015-05-28T15:17:01Z</dcterms:modified>
</cp:coreProperties>
</file>